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4" r:id="rId9"/>
    <p:sldId id="263" r:id="rId10"/>
    <p:sldId id="265" r:id="rId11"/>
    <p:sldId id="264" r:id="rId12"/>
    <p:sldId id="275" r:id="rId13"/>
    <p:sldId id="270" r:id="rId14"/>
    <p:sldId id="273" r:id="rId15"/>
    <p:sldId id="266" r:id="rId16"/>
    <p:sldId id="267" r:id="rId17"/>
    <p:sldId id="269" r:id="rId18"/>
    <p:sldId id="268" r:id="rId19"/>
    <p:sldId id="271" r:id="rId20"/>
    <p:sldId id="272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0899-8807-42C6-A68F-20F38DE19590}" type="datetimeFigureOut">
              <a:rPr lang="he-IL" smtClean="0"/>
              <a:pPr/>
              <a:t>ב'/אב/תשע"א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C881-AB64-4C7E-8229-78FF7AA20A1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0899-8807-42C6-A68F-20F38DE19590}" type="datetimeFigureOut">
              <a:rPr lang="he-IL" smtClean="0"/>
              <a:pPr/>
              <a:t>ב'/אב/תשע"א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C881-AB64-4C7E-8229-78FF7AA20A1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0899-8807-42C6-A68F-20F38DE19590}" type="datetimeFigureOut">
              <a:rPr lang="he-IL" smtClean="0"/>
              <a:pPr/>
              <a:t>ב'/אב/תשע"א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C881-AB64-4C7E-8229-78FF7AA20A1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0899-8807-42C6-A68F-20F38DE19590}" type="datetimeFigureOut">
              <a:rPr lang="he-IL" smtClean="0"/>
              <a:pPr/>
              <a:t>ב'/אב/תשע"א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C881-AB64-4C7E-8229-78FF7AA20A1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0899-8807-42C6-A68F-20F38DE19590}" type="datetimeFigureOut">
              <a:rPr lang="he-IL" smtClean="0"/>
              <a:pPr/>
              <a:t>ב'/אב/תשע"א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C881-AB64-4C7E-8229-78FF7AA20A1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0899-8807-42C6-A68F-20F38DE19590}" type="datetimeFigureOut">
              <a:rPr lang="he-IL" smtClean="0"/>
              <a:pPr/>
              <a:t>ב'/אב/תשע"א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C881-AB64-4C7E-8229-78FF7AA20A1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0899-8807-42C6-A68F-20F38DE19590}" type="datetimeFigureOut">
              <a:rPr lang="he-IL" smtClean="0"/>
              <a:pPr/>
              <a:t>ב'/אב/תשע"א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C881-AB64-4C7E-8229-78FF7AA20A1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0899-8807-42C6-A68F-20F38DE19590}" type="datetimeFigureOut">
              <a:rPr lang="he-IL" smtClean="0"/>
              <a:pPr/>
              <a:t>ב'/אב/תשע"א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C881-AB64-4C7E-8229-78FF7AA20A1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0899-8807-42C6-A68F-20F38DE19590}" type="datetimeFigureOut">
              <a:rPr lang="he-IL" smtClean="0"/>
              <a:pPr/>
              <a:t>ב'/אב/תשע"א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C881-AB64-4C7E-8229-78FF7AA20A1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0899-8807-42C6-A68F-20F38DE19590}" type="datetimeFigureOut">
              <a:rPr lang="he-IL" smtClean="0"/>
              <a:pPr/>
              <a:t>ב'/אב/תשע"א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C881-AB64-4C7E-8229-78FF7AA20A1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0899-8807-42C6-A68F-20F38DE19590}" type="datetimeFigureOut">
              <a:rPr lang="he-IL" smtClean="0"/>
              <a:pPr/>
              <a:t>ב'/אב/תשע"א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C881-AB64-4C7E-8229-78FF7AA20A1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0899-8807-42C6-A68F-20F38DE19590}" type="datetimeFigureOut">
              <a:rPr lang="he-IL" smtClean="0"/>
              <a:pPr/>
              <a:t>ב'/אב/תשע"א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5C881-AB64-4C7E-8229-78FF7AA20A1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Novel Method For Fast Model Checking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 Report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Causal, Conflict</a:t>
            </a:r>
            <a:endParaRPr lang="he-IL" dirty="0"/>
          </a:p>
        </p:txBody>
      </p:sp>
      <p:pic>
        <p:nvPicPr>
          <p:cNvPr id="3" name="תמונה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440430" cy="514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תמונה 1" descr="figure1a.jpg"/>
          <p:cNvPicPr/>
          <p:nvPr/>
        </p:nvPicPr>
        <p:blipFill>
          <a:blip r:embed="rId3" cstate="print"/>
          <a:srcRect l="15008" r="26413" b="10811"/>
          <a:stretch>
            <a:fillRect/>
          </a:stretch>
        </p:blipFill>
        <p:spPr>
          <a:xfrm>
            <a:off x="107504" y="1340768"/>
            <a:ext cx="5364088" cy="4626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412776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initial state: (OFF,ON,ON)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689306" y="6237312"/>
            <a:ext cx="31340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black stars: conflict relationship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6237312"/>
            <a:ext cx="29343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red stars: causal relationship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Unfolding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McMillan introduced </a:t>
            </a:r>
            <a:r>
              <a:rPr lang="en-US" b="1" i="1" dirty="0" smtClean="0"/>
              <a:t>cutoff points</a:t>
            </a:r>
            <a:r>
              <a:rPr lang="en-US" dirty="0" smtClean="0"/>
              <a:t>,</a:t>
            </a:r>
            <a:r>
              <a:rPr lang="en-US" b="1" i="1" dirty="0" smtClean="0"/>
              <a:t> </a:t>
            </a:r>
            <a:r>
              <a:rPr lang="en-US" dirty="0" smtClean="0"/>
              <a:t>which produce a finite unfolding that represents every reachable state</a:t>
            </a:r>
          </a:p>
          <a:p>
            <a:pPr algn="l" rtl="0"/>
            <a:r>
              <a:rPr lang="en-US" dirty="0" smtClean="0"/>
              <a:t>A transition t is a cutoff point if: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The token marking represented by its local configuration is already represented by another transition t’, or by the initial marking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dirty="0" smtClean="0"/>
              <a:t>The size of the local configuration of t’ is smaller than that of t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Cutoff Points</a:t>
            </a:r>
            <a:endParaRPr lang="he-IL" dirty="0"/>
          </a:p>
        </p:txBody>
      </p:sp>
      <p:pic>
        <p:nvPicPr>
          <p:cNvPr id="5" name="תמונה 1" descr="figure1a.jpg"/>
          <p:cNvPicPr/>
          <p:nvPr/>
        </p:nvPicPr>
        <p:blipFill>
          <a:blip r:embed="rId2" cstate="print"/>
          <a:srcRect l="15008" r="26413" b="10811"/>
          <a:stretch>
            <a:fillRect/>
          </a:stretch>
        </p:blipFill>
        <p:spPr>
          <a:xfrm>
            <a:off x="107504" y="1340768"/>
            <a:ext cx="5364088" cy="4626006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3409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635896" y="5967154"/>
            <a:ext cx="3125112" cy="639490"/>
            <a:chOff x="3635896" y="5967154"/>
            <a:chExt cx="3125112" cy="639490"/>
          </a:xfrm>
        </p:grpSpPr>
        <p:sp>
          <p:nvSpPr>
            <p:cNvPr id="7" name="Freeform 6"/>
            <p:cNvSpPr/>
            <p:nvPr/>
          </p:nvSpPr>
          <p:spPr>
            <a:xfrm>
              <a:off x="6035040" y="5967154"/>
              <a:ext cx="725968" cy="472484"/>
            </a:xfrm>
            <a:custGeom>
              <a:avLst/>
              <a:gdLst>
                <a:gd name="connsiteX0" fmla="*/ 17417 w 725968"/>
                <a:gd name="connsiteY0" fmla="*/ 189806 h 472484"/>
                <a:gd name="connsiteX1" fmla="*/ 139337 w 725968"/>
                <a:gd name="connsiteY1" fmla="*/ 111429 h 472484"/>
                <a:gd name="connsiteX2" fmla="*/ 191589 w 725968"/>
                <a:gd name="connsiteY2" fmla="*/ 85303 h 472484"/>
                <a:gd name="connsiteX3" fmla="*/ 235131 w 725968"/>
                <a:gd name="connsiteY3" fmla="*/ 59177 h 472484"/>
                <a:gd name="connsiteX4" fmla="*/ 287383 w 725968"/>
                <a:gd name="connsiteY4" fmla="*/ 50469 h 472484"/>
                <a:gd name="connsiteX5" fmla="*/ 313509 w 725968"/>
                <a:gd name="connsiteY5" fmla="*/ 33052 h 472484"/>
                <a:gd name="connsiteX6" fmla="*/ 365760 w 725968"/>
                <a:gd name="connsiteY6" fmla="*/ 24343 h 472484"/>
                <a:gd name="connsiteX7" fmla="*/ 461554 w 725968"/>
                <a:gd name="connsiteY7" fmla="*/ 6926 h 472484"/>
                <a:gd name="connsiteX8" fmla="*/ 522514 w 725968"/>
                <a:gd name="connsiteY8" fmla="*/ 15635 h 472484"/>
                <a:gd name="connsiteX9" fmla="*/ 548640 w 725968"/>
                <a:gd name="connsiteY9" fmla="*/ 24343 h 472484"/>
                <a:gd name="connsiteX10" fmla="*/ 618309 w 725968"/>
                <a:gd name="connsiteY10" fmla="*/ 33052 h 472484"/>
                <a:gd name="connsiteX11" fmla="*/ 644434 w 725968"/>
                <a:gd name="connsiteY11" fmla="*/ 50469 h 472484"/>
                <a:gd name="connsiteX12" fmla="*/ 687977 w 725968"/>
                <a:gd name="connsiteY12" fmla="*/ 120137 h 472484"/>
                <a:gd name="connsiteX13" fmla="*/ 714103 w 725968"/>
                <a:gd name="connsiteY13" fmla="*/ 198515 h 472484"/>
                <a:gd name="connsiteX14" fmla="*/ 687977 w 725968"/>
                <a:gd name="connsiteY14" fmla="*/ 346560 h 472484"/>
                <a:gd name="connsiteX15" fmla="*/ 653143 w 725968"/>
                <a:gd name="connsiteY15" fmla="*/ 363977 h 472484"/>
                <a:gd name="connsiteX16" fmla="*/ 592183 w 725968"/>
                <a:gd name="connsiteY16" fmla="*/ 416229 h 472484"/>
                <a:gd name="connsiteX17" fmla="*/ 566057 w 725968"/>
                <a:gd name="connsiteY17" fmla="*/ 424937 h 472484"/>
                <a:gd name="connsiteX18" fmla="*/ 539931 w 725968"/>
                <a:gd name="connsiteY18" fmla="*/ 442355 h 472484"/>
                <a:gd name="connsiteX19" fmla="*/ 322217 w 725968"/>
                <a:gd name="connsiteY19" fmla="*/ 442355 h 472484"/>
                <a:gd name="connsiteX20" fmla="*/ 261257 w 725968"/>
                <a:gd name="connsiteY20" fmla="*/ 416229 h 472484"/>
                <a:gd name="connsiteX21" fmla="*/ 174171 w 725968"/>
                <a:gd name="connsiteY21" fmla="*/ 346560 h 472484"/>
                <a:gd name="connsiteX22" fmla="*/ 148046 w 725968"/>
                <a:gd name="connsiteY22" fmla="*/ 329143 h 472484"/>
                <a:gd name="connsiteX23" fmla="*/ 113211 w 725968"/>
                <a:gd name="connsiteY23" fmla="*/ 285600 h 472484"/>
                <a:gd name="connsiteX24" fmla="*/ 87086 w 725968"/>
                <a:gd name="connsiteY24" fmla="*/ 268183 h 472484"/>
                <a:gd name="connsiteX25" fmla="*/ 34834 w 725968"/>
                <a:gd name="connsiteY25" fmla="*/ 224640 h 472484"/>
                <a:gd name="connsiteX26" fmla="*/ 17417 w 725968"/>
                <a:gd name="connsiteY26" fmla="*/ 189806 h 47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5968" h="472484">
                  <a:moveTo>
                    <a:pt x="17417" y="189806"/>
                  </a:moveTo>
                  <a:cubicBezTo>
                    <a:pt x="34834" y="170938"/>
                    <a:pt x="59708" y="156220"/>
                    <a:pt x="139337" y="111429"/>
                  </a:cubicBezTo>
                  <a:cubicBezTo>
                    <a:pt x="156309" y="101882"/>
                    <a:pt x="174494" y="94628"/>
                    <a:pt x="191589" y="85303"/>
                  </a:cubicBezTo>
                  <a:cubicBezTo>
                    <a:pt x="206448" y="77198"/>
                    <a:pt x="219224" y="64961"/>
                    <a:pt x="235131" y="59177"/>
                  </a:cubicBezTo>
                  <a:cubicBezTo>
                    <a:pt x="251725" y="53143"/>
                    <a:pt x="269966" y="53372"/>
                    <a:pt x="287383" y="50469"/>
                  </a:cubicBezTo>
                  <a:cubicBezTo>
                    <a:pt x="296092" y="44663"/>
                    <a:pt x="303580" y="36362"/>
                    <a:pt x="313509" y="33052"/>
                  </a:cubicBezTo>
                  <a:cubicBezTo>
                    <a:pt x="330260" y="27468"/>
                    <a:pt x="348388" y="27502"/>
                    <a:pt x="365760" y="24343"/>
                  </a:cubicBezTo>
                  <a:cubicBezTo>
                    <a:pt x="499646" y="0"/>
                    <a:pt x="307586" y="32589"/>
                    <a:pt x="461554" y="6926"/>
                  </a:cubicBezTo>
                  <a:cubicBezTo>
                    <a:pt x="481874" y="9829"/>
                    <a:pt x="502386" y="11610"/>
                    <a:pt x="522514" y="15635"/>
                  </a:cubicBezTo>
                  <a:cubicBezTo>
                    <a:pt x="531515" y="17435"/>
                    <a:pt x="539608" y="22701"/>
                    <a:pt x="548640" y="24343"/>
                  </a:cubicBezTo>
                  <a:cubicBezTo>
                    <a:pt x="571666" y="28530"/>
                    <a:pt x="595086" y="30149"/>
                    <a:pt x="618309" y="33052"/>
                  </a:cubicBezTo>
                  <a:cubicBezTo>
                    <a:pt x="627017" y="38858"/>
                    <a:pt x="637033" y="43068"/>
                    <a:pt x="644434" y="50469"/>
                  </a:cubicBezTo>
                  <a:cubicBezTo>
                    <a:pt x="661260" y="67295"/>
                    <a:pt x="679354" y="97716"/>
                    <a:pt x="687977" y="120137"/>
                  </a:cubicBezTo>
                  <a:cubicBezTo>
                    <a:pt x="697863" y="145841"/>
                    <a:pt x="714103" y="198515"/>
                    <a:pt x="714103" y="198515"/>
                  </a:cubicBezTo>
                  <a:cubicBezTo>
                    <a:pt x="712536" y="220448"/>
                    <a:pt x="725968" y="314901"/>
                    <a:pt x="687977" y="346560"/>
                  </a:cubicBezTo>
                  <a:cubicBezTo>
                    <a:pt x="678004" y="354871"/>
                    <a:pt x="664754" y="358171"/>
                    <a:pt x="653143" y="363977"/>
                  </a:cubicBezTo>
                  <a:cubicBezTo>
                    <a:pt x="632879" y="384242"/>
                    <a:pt x="618829" y="399576"/>
                    <a:pt x="592183" y="416229"/>
                  </a:cubicBezTo>
                  <a:cubicBezTo>
                    <a:pt x="584399" y="421094"/>
                    <a:pt x="574766" y="422034"/>
                    <a:pt x="566057" y="424937"/>
                  </a:cubicBezTo>
                  <a:cubicBezTo>
                    <a:pt x="557348" y="430743"/>
                    <a:pt x="549293" y="437674"/>
                    <a:pt x="539931" y="442355"/>
                  </a:cubicBezTo>
                  <a:cubicBezTo>
                    <a:pt x="479675" y="472484"/>
                    <a:pt x="338298" y="443086"/>
                    <a:pt x="322217" y="442355"/>
                  </a:cubicBezTo>
                  <a:cubicBezTo>
                    <a:pt x="227128" y="378960"/>
                    <a:pt x="373717" y="472458"/>
                    <a:pt x="261257" y="416229"/>
                  </a:cubicBezTo>
                  <a:cubicBezTo>
                    <a:pt x="134725" y="352964"/>
                    <a:pt x="271361" y="411355"/>
                    <a:pt x="174171" y="346560"/>
                  </a:cubicBezTo>
                  <a:lnTo>
                    <a:pt x="148046" y="329143"/>
                  </a:lnTo>
                  <a:cubicBezTo>
                    <a:pt x="135111" y="309741"/>
                    <a:pt x="130941" y="299784"/>
                    <a:pt x="113211" y="285600"/>
                  </a:cubicBezTo>
                  <a:cubicBezTo>
                    <a:pt x="105038" y="279062"/>
                    <a:pt x="95126" y="274883"/>
                    <a:pt x="87086" y="268183"/>
                  </a:cubicBezTo>
                  <a:cubicBezTo>
                    <a:pt x="20039" y="212310"/>
                    <a:pt x="99694" y="267879"/>
                    <a:pt x="34834" y="224640"/>
                  </a:cubicBezTo>
                  <a:cubicBezTo>
                    <a:pt x="15140" y="195099"/>
                    <a:pt x="0" y="208675"/>
                    <a:pt x="17417" y="189806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35896" y="6237312"/>
              <a:ext cx="131138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cutoff point</a:t>
              </a:r>
              <a:endParaRPr lang="he-IL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Sketch of the Proof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The infinite unfolding represents every reachable marking by its definition</a:t>
            </a:r>
          </a:p>
          <a:p>
            <a:pPr algn="l" rtl="0"/>
            <a:r>
              <a:rPr lang="en-US" dirty="0" smtClean="0"/>
              <a:t>Let C be a configuration that represents some reachable marking in the infinite unfolding</a:t>
            </a:r>
          </a:p>
          <a:p>
            <a:pPr algn="l" rtl="0"/>
            <a:r>
              <a:rPr lang="en-US" dirty="0" smtClean="0"/>
              <a:t>If C contains a cutoff point </a:t>
            </a:r>
            <a:r>
              <a:rPr lang="en-US" b="1" dirty="0" smtClean="0"/>
              <a:t>t</a:t>
            </a:r>
            <a:r>
              <a:rPr lang="en-US" dirty="0" smtClean="0"/>
              <a:t> in the finite unfolding, we can add to [t] all the transitions in C\[t]</a:t>
            </a:r>
          </a:p>
          <a:p>
            <a:pPr algn="l" rtl="0"/>
            <a:r>
              <a:rPr lang="en-US" dirty="0" smtClean="0"/>
              <a:t> We get a configuration that represents the same marking but is smaller</a:t>
            </a:r>
          </a:p>
          <a:p>
            <a:pPr algn="l" rtl="0"/>
            <a:r>
              <a:rPr lang="en-US" dirty="0" smtClean="0"/>
              <a:t>There’s no analysis that states when the algorithm works – it is based on intuition and practical experience (goes for model checking…)</a:t>
            </a:r>
          </a:p>
          <a:p>
            <a:pPr algn="l" rtl="0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784989" cy="34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Unfolding Dining Philosophers</a:t>
            </a:r>
            <a:endParaRPr lang="he-IL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3181" y="1714488"/>
            <a:ext cx="4670819" cy="383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McMillan’s Criterion is Not Strict Enough</a:t>
            </a:r>
            <a:endParaRPr lang="he-I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820472" cy="397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Improved Cutoff Criterion – Esparza Et Al.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7712934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Esparza et al. improved the cutoff criterion so that if the finite unfolding is only a constant times larger than the state space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Mark every local configuration with a string t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i1</a:t>
            </a:r>
            <a:r>
              <a:rPr lang="en-US" sz="2400" dirty="0" smtClean="0"/>
              <a:t>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i1</a:t>
            </a:r>
            <a:r>
              <a:rPr lang="en-US" sz="2400" dirty="0" smtClean="0"/>
              <a:t> t</a:t>
            </a:r>
            <a:r>
              <a:rPr lang="en-US" sz="2400" baseline="-25000" dirty="0" smtClean="0"/>
              <a:t>i2</a:t>
            </a:r>
            <a:r>
              <a:rPr lang="en-US" sz="2400" dirty="0" smtClean="0"/>
              <a:t>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i2</a:t>
            </a:r>
            <a:r>
              <a:rPr lang="en-US" sz="2400" dirty="0" smtClean="0"/>
              <a:t> …t</a:t>
            </a:r>
            <a:r>
              <a:rPr lang="en-US" sz="2400" baseline="-25000" dirty="0" smtClean="0"/>
              <a:t>ij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ij </a:t>
            </a:r>
            <a:r>
              <a:rPr lang="en-US" sz="2400" dirty="0" smtClean="0"/>
              <a:t>where every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ik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repeats the number of times it appears in the local configuration</a:t>
            </a:r>
            <a:endParaRPr lang="en-US" sz="2400" baseline="-250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A transition t is a cutoff point if: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400" dirty="0" smtClean="0"/>
              <a:t>The token marking represented by its local configuration is already represented by another transition t’, or by the initial marking</a:t>
            </a: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2400" dirty="0" smtClean="0"/>
              <a:t>The size of the local configuration of t’ is smaller than that of t, </a:t>
            </a:r>
            <a:r>
              <a:rPr lang="en-US" sz="2400" b="1" dirty="0" smtClean="0"/>
              <a:t>or its string is alphabetically smaller </a:t>
            </a:r>
            <a:endParaRPr lang="he-IL" sz="2400" b="1" dirty="0" smtClean="0"/>
          </a:p>
          <a:p>
            <a:pPr algn="l" rtl="0">
              <a:buFont typeface="Arial" pitchFamily="34" charset="0"/>
              <a:buChar char="•"/>
            </a:pP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Selecting Concurrent Places is NP-Complete</a:t>
            </a:r>
            <a:endParaRPr lang="he-IL" dirty="0"/>
          </a:p>
        </p:txBody>
      </p:sp>
      <p:pic>
        <p:nvPicPr>
          <p:cNvPr id="5" name="תמונה 4" descr="sat_pet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9132457" cy="5071009"/>
          </a:xfrm>
          <a:prstGeom prst="rect">
            <a:avLst/>
          </a:prstGeom>
        </p:spPr>
      </p:pic>
      <p:graphicFrame>
        <p:nvGraphicFramePr>
          <p:cNvPr id="7" name="אובייקט 6"/>
          <p:cNvGraphicFramePr>
            <a:graphicFrameLocks noChangeAspect="1"/>
          </p:cNvGraphicFramePr>
          <p:nvPr/>
        </p:nvGraphicFramePr>
        <p:xfrm>
          <a:off x="5715008" y="5857892"/>
          <a:ext cx="3063884" cy="393928"/>
        </p:xfrm>
        <a:graphic>
          <a:graphicData uri="http://schemas.openxmlformats.org/presentationml/2006/ole">
            <p:oleObj spid="_x0000_s1028" name="Equation" r:id="rId4" imgW="17776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Effect of Read Arcs</a:t>
            </a:r>
            <a:endParaRPr lang="he-I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985492" cy="365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048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5805264"/>
            <a:ext cx="78923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If we replace </a:t>
            </a:r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 by N transitions that read from </a:t>
            </a:r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 we will have O(N!) readers and consumers in the unfolding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301208"/>
            <a:ext cx="582159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Let’s call </a:t>
            </a:r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 “readers” and </a:t>
            </a:r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 “consumer”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Improved Method For The Reachability Problem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Build a random </a:t>
            </a:r>
            <a:r>
              <a:rPr lang="en-US" dirty="0" err="1" smtClean="0"/>
              <a:t>subgraph</a:t>
            </a:r>
            <a:r>
              <a:rPr lang="en-US" dirty="0" smtClean="0"/>
              <a:t> of the finite unfolding</a:t>
            </a:r>
          </a:p>
          <a:p>
            <a:pPr algn="l" rtl="0"/>
            <a:r>
              <a:rPr lang="en-US" dirty="0" smtClean="0"/>
              <a:t>Since it is smaller, speed will increase because there will be less places to consider</a:t>
            </a:r>
          </a:p>
          <a:p>
            <a:pPr algn="l" rtl="0"/>
            <a:r>
              <a:rPr lang="en-US" dirty="0" smtClean="0"/>
              <a:t>In order to handle the probability for error that this introduces, do this many times</a:t>
            </a:r>
          </a:p>
          <a:p>
            <a:pPr algn="l" rtl="0"/>
            <a:r>
              <a:rPr lang="en-US" dirty="0" smtClean="0"/>
              <a:t>How exactly should a random </a:t>
            </a:r>
            <a:r>
              <a:rPr lang="en-US" dirty="0" err="1" smtClean="0"/>
              <a:t>subgraph</a:t>
            </a:r>
            <a:r>
              <a:rPr lang="en-US" dirty="0" smtClean="0"/>
              <a:t> be constructed?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Explosion Problem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size of the state space is exponential in the number of model entities</a:t>
            </a:r>
          </a:p>
          <a:p>
            <a:pPr algn="l" rtl="0"/>
            <a:r>
              <a:rPr lang="en-US" dirty="0" smtClean="0"/>
              <a:t>For a Boolean model with N entities the size of the state space is 2</a:t>
            </a:r>
            <a:r>
              <a:rPr lang="en-US" baseline="30000" dirty="0" smtClean="0"/>
              <a:t>N</a:t>
            </a:r>
          </a:p>
          <a:p>
            <a:pPr algn="l" rtl="0"/>
            <a:r>
              <a:rPr lang="en-US" dirty="0" smtClean="0"/>
              <a:t>In an asynchronous (concurrent) model, a state may lead to several different states</a:t>
            </a:r>
          </a:p>
          <a:p>
            <a:pPr algn="l" rtl="0"/>
            <a:r>
              <a:rPr lang="en-US" dirty="0" smtClean="0"/>
              <a:t>One of the tricks used in model checking is to create a polynomial-size </a:t>
            </a:r>
            <a:r>
              <a:rPr lang="en-US" b="1" dirty="0" smtClean="0"/>
              <a:t>representation</a:t>
            </a:r>
            <a:r>
              <a:rPr lang="en-US" dirty="0" smtClean="0"/>
              <a:t> of the state space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Randomized Cutoff Criterion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Let N-1 be the maximal configuration size</a:t>
            </a:r>
          </a:p>
          <a:p>
            <a:pPr algn="l" rtl="0"/>
            <a:r>
              <a:rPr lang="en-US" dirty="0" smtClean="0"/>
              <a:t>Let 0&lt;</a:t>
            </a:r>
            <a:r>
              <a:rPr lang="el-GR" dirty="0" smtClean="0"/>
              <a:t>ϕ</a:t>
            </a:r>
            <a:r>
              <a:rPr lang="en-US" dirty="0" smtClean="0"/>
              <a:t>&lt;1 </a:t>
            </a:r>
          </a:p>
          <a:p>
            <a:pPr algn="l" rtl="0"/>
            <a:r>
              <a:rPr lang="en-US" b="1" dirty="0" smtClean="0"/>
              <a:t>t</a:t>
            </a:r>
            <a:r>
              <a:rPr lang="en-US" dirty="0" smtClean="0"/>
              <a:t> is some transition with local configuration [t]</a:t>
            </a:r>
          </a:p>
          <a:p>
            <a:pPr algn="l" rtl="0"/>
            <a:endParaRPr lang="he-IL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pSp>
        <p:nvGrpSpPr>
          <p:cNvPr id="7" name="Group 6"/>
          <p:cNvGrpSpPr/>
          <p:nvPr/>
        </p:nvGrpSpPr>
        <p:grpSpPr>
          <a:xfrm>
            <a:off x="755576" y="4005064"/>
            <a:ext cx="5713423" cy="2246769"/>
            <a:chOff x="755576" y="4005064"/>
            <a:chExt cx="5713423" cy="2246769"/>
          </a:xfrm>
        </p:grpSpPr>
        <p:sp>
          <p:nvSpPr>
            <p:cNvPr id="4" name="TextBox 3"/>
            <p:cNvSpPr txBox="1"/>
            <p:nvPr/>
          </p:nvSpPr>
          <p:spPr>
            <a:xfrm>
              <a:off x="755576" y="4005064"/>
              <a:ext cx="5713423" cy="224676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514350" indent="-514350" algn="l" rtl="0">
                <a:lnSpc>
                  <a:spcPct val="200000"/>
                </a:lnSpc>
                <a:buFont typeface="+mj-lt"/>
                <a:buAutoNum type="arabicPeriod"/>
              </a:pPr>
              <a:r>
                <a:rPr lang="en-US" sz="2800" dirty="0" smtClean="0"/>
                <a:t>Randomly choose a number 0&lt;r&lt;1</a:t>
              </a:r>
            </a:p>
            <a:p>
              <a:pPr marL="514350" indent="-514350" algn="l" rtl="0">
                <a:lnSpc>
                  <a:spcPct val="200000"/>
                </a:lnSpc>
                <a:buFont typeface="+mj-lt"/>
                <a:buAutoNum type="arabicPeriod"/>
              </a:pPr>
              <a:r>
                <a:rPr lang="en-US" sz="2800" dirty="0" smtClean="0"/>
                <a:t>Cutoff if</a:t>
              </a:r>
            </a:p>
            <a:p>
              <a:pPr marL="514350" indent="-514350" algn="l" rtl="0">
                <a:buFont typeface="+mj-lt"/>
                <a:buAutoNum type="arabicPeriod"/>
              </a:pPr>
              <a:endParaRPr lang="he-IL" sz="2800" dirty="0"/>
            </a:p>
          </p:txBody>
        </p:sp>
        <p:graphicFrame>
          <p:nvGraphicFramePr>
            <p:cNvPr id="30721" name="Object 1"/>
            <p:cNvGraphicFramePr>
              <a:graphicFrameLocks noChangeAspect="1"/>
            </p:cNvGraphicFramePr>
            <p:nvPr/>
          </p:nvGraphicFramePr>
          <p:xfrm>
            <a:off x="2771800" y="5157192"/>
            <a:ext cx="2402608" cy="576064"/>
          </p:xfrm>
          <a:graphic>
            <a:graphicData uri="http://schemas.openxmlformats.org/presentationml/2006/ole">
              <p:oleObj spid="_x0000_s30721" name="Equation" r:id="rId3" imgW="952087" imgH="228501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Random Criterion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944"/>
          </a:xfrm>
        </p:spPr>
        <p:txBody>
          <a:bodyPr>
            <a:normAutofit fontScale="70000" lnSpcReduction="20000"/>
          </a:bodyPr>
          <a:lstStyle/>
          <a:p>
            <a:pPr algn="l" rtl="0">
              <a:lnSpc>
                <a:spcPct val="200000"/>
              </a:lnSpc>
            </a:pPr>
            <a:r>
              <a:rPr lang="en-US" dirty="0" smtClean="0"/>
              <a:t>Set </a:t>
            </a:r>
            <a:r>
              <a:rPr lang="el-GR" dirty="0" smtClean="0"/>
              <a:t>ϕ</a:t>
            </a:r>
            <a:r>
              <a:rPr lang="en-US" dirty="0" smtClean="0"/>
              <a:t>=0.5, and </a:t>
            </a:r>
            <a:r>
              <a:rPr lang="en-US" i="1" dirty="0" smtClean="0"/>
              <a:t>M </a:t>
            </a:r>
            <a:r>
              <a:rPr lang="en-US" dirty="0" smtClean="0"/>
              <a:t>is some marking that we want to find</a:t>
            </a:r>
            <a:endParaRPr lang="en-US" i="1" dirty="0" smtClean="0"/>
          </a:p>
          <a:p>
            <a:pPr algn="l" rtl="0">
              <a:lnSpc>
                <a:spcPct val="200000"/>
              </a:lnSpc>
            </a:pPr>
            <a:r>
              <a:rPr lang="en-US" dirty="0" smtClean="0"/>
              <a:t>Repeat the cutoff proof of Esparza, and assume that at every backwards step we encounter a cutoff point of maximal size</a:t>
            </a:r>
          </a:p>
          <a:p>
            <a:pPr algn="l" rtl="0">
              <a:lnSpc>
                <a:spcPct val="200000"/>
              </a:lnSpc>
            </a:pPr>
            <a:r>
              <a:rPr lang="en-US" dirty="0" smtClean="0"/>
              <a:t>We get the sum </a:t>
            </a:r>
          </a:p>
          <a:p>
            <a:pPr algn="l" rtl="0">
              <a:lnSpc>
                <a:spcPct val="200000"/>
              </a:lnSpc>
            </a:pPr>
            <a:endParaRPr lang="he-IL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2843808" y="3573016"/>
          <a:ext cx="2068513" cy="871537"/>
        </p:xfrm>
        <a:graphic>
          <a:graphicData uri="http://schemas.openxmlformats.org/presentationml/2006/ole">
            <p:oleObj spid="_x0000_s33793" name="Equation" r:id="rId3" imgW="1041120" imgH="43164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4653136"/>
            <a:ext cx="845090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 smtClean="0"/>
              <a:t>In the latter proof we assumed very strict assumptions: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We encounter a cutoff point </a:t>
            </a:r>
            <a:r>
              <a:rPr lang="en-US" sz="2400" u="sng" dirty="0" smtClean="0"/>
              <a:t>at every step </a:t>
            </a:r>
            <a:r>
              <a:rPr lang="en-US" sz="2400" dirty="0" smtClean="0"/>
              <a:t>and its </a:t>
            </a:r>
            <a:r>
              <a:rPr lang="en-US" sz="2400" u="sng" dirty="0" smtClean="0"/>
              <a:t>size is maximal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There is only one path that leads to the marking </a:t>
            </a:r>
            <a:r>
              <a:rPr lang="en-US" sz="2400" i="1" dirty="0" smtClean="0"/>
              <a:t>M</a:t>
            </a:r>
            <a:endParaRPr lang="he-IL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Smaller Slices Of The Unfolding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If we loosen the strict assumptions, we can slice off larger pieces off the unfolding, and thus handle larger networks</a:t>
            </a:r>
          </a:p>
          <a:p>
            <a:pPr algn="l" rtl="0"/>
            <a:r>
              <a:rPr lang="en-US" dirty="0" smtClean="0"/>
              <a:t>In particular we saw that read arcs can create </a:t>
            </a:r>
            <a:r>
              <a:rPr lang="en-US" smtClean="0"/>
              <a:t>many different paths </a:t>
            </a:r>
            <a:r>
              <a:rPr lang="en-US" dirty="0" smtClean="0"/>
              <a:t>to a marking (which is in fact a main source of the problem)</a:t>
            </a:r>
          </a:p>
          <a:p>
            <a:pPr algn="l" rtl="0"/>
            <a:r>
              <a:rPr lang="en-US" dirty="0" smtClean="0"/>
              <a:t>If there are K paths we get</a:t>
            </a:r>
          </a:p>
          <a:p>
            <a:pPr algn="l" rtl="0">
              <a:spcBef>
                <a:spcPts val="1200"/>
              </a:spcBef>
            </a:pPr>
            <a:r>
              <a:rPr lang="en-US" dirty="0" smtClean="0"/>
              <a:t>For example, if K=3 and </a:t>
            </a:r>
            <a:r>
              <a:rPr lang="el-GR" dirty="0" smtClean="0"/>
              <a:t>ϕ</a:t>
            </a:r>
            <a:r>
              <a:rPr lang="en-US" dirty="0" smtClean="0"/>
              <a:t>=0.99 the bound is ~0.526 </a:t>
            </a:r>
            <a:endParaRPr lang="he-IL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5364088" y="4293096"/>
          <a:ext cx="2005013" cy="852488"/>
        </p:xfrm>
        <a:graphic>
          <a:graphicData uri="http://schemas.openxmlformats.org/presentationml/2006/ole">
            <p:oleObj spid="_x0000_s34818" name="Equation" r:id="rId3" imgW="109188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6381328"/>
            <a:ext cx="493737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Size 50 Boolean networks – state space of size 2</a:t>
            </a:r>
            <a:r>
              <a:rPr lang="en-US" baseline="30000" dirty="0" smtClean="0"/>
              <a:t>50</a:t>
            </a:r>
            <a:endParaRPr lang="he-IL" dirty="0"/>
          </a:p>
        </p:txBody>
      </p:sp>
      <p:pic>
        <p:nvPicPr>
          <p:cNvPr id="6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0105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Parameters For Different Network Sizes</a:t>
            </a:r>
            <a:endParaRPr lang="he-IL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1071538" y="2071682"/>
          <a:ext cx="7143799" cy="3429019"/>
        </p:xfrm>
        <a:graphic>
          <a:graphicData uri="http://schemas.openxmlformats.org/drawingml/2006/table">
            <a:tbl>
              <a:tblPr/>
              <a:tblGrid>
                <a:gridCol w="2380707"/>
                <a:gridCol w="2381546"/>
                <a:gridCol w="2381546"/>
              </a:tblGrid>
              <a:tr h="3117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Size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Arial"/>
                        </a:rPr>
                        <a:t>φ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Arial"/>
                          <a:ea typeface="Calibri"/>
                          <a:cs typeface="Arial"/>
                        </a:rPr>
                        <a:t>ρ</a:t>
                      </a:r>
                      <a:r>
                        <a:rPr lang="en-US" sz="1600" dirty="0" smtClean="0">
                          <a:latin typeface="Arial"/>
                          <a:ea typeface="Calibri"/>
                          <a:cs typeface="Arial"/>
                        </a:rPr>
                        <a:t> (repetitions)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0.99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0.99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0.997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0.997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0.997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0.9995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0.9997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0.9997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Arial"/>
                        </a:rPr>
                        <a:t>0.9997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Cellular Automaton</a:t>
            </a:r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1714480" y="2071678"/>
          <a:ext cx="5214975" cy="3500465"/>
        </p:xfrm>
        <a:graphic>
          <a:graphicData uri="http://schemas.openxmlformats.org/drawingml/2006/table">
            <a:tbl>
              <a:tblPr/>
              <a:tblGrid>
                <a:gridCol w="1042995"/>
                <a:gridCol w="1042995"/>
                <a:gridCol w="1042995"/>
                <a:gridCol w="1042995"/>
                <a:gridCol w="1042995"/>
              </a:tblGrid>
              <a:tr h="70009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9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9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9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09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Representation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a smaller state space representation checking whether a state is reachable becomes hard</a:t>
            </a:r>
          </a:p>
          <a:p>
            <a:pPr algn="l" rtl="0"/>
            <a:r>
              <a:rPr lang="en-US" dirty="0" smtClean="0"/>
              <a:t>This talk will be about </a:t>
            </a:r>
            <a:r>
              <a:rPr lang="en-US" b="1" i="1" dirty="0" smtClean="0"/>
              <a:t>Petri net </a:t>
            </a:r>
            <a:r>
              <a:rPr lang="en-US" dirty="0" smtClean="0"/>
              <a:t>models, and a technique for state space representation called </a:t>
            </a:r>
            <a:r>
              <a:rPr lang="en-US" b="1" i="1" dirty="0" smtClean="0"/>
              <a:t>Unfolding</a:t>
            </a:r>
          </a:p>
          <a:p>
            <a:pPr algn="l" rtl="0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Petri Net Components</a:t>
            </a:r>
            <a:endParaRPr lang="he-IL" dirty="0"/>
          </a:p>
        </p:txBody>
      </p:sp>
      <p:pic>
        <p:nvPicPr>
          <p:cNvPr id="1026" name="Picture 2" descr="http://193.196.7.195:8080/woped/images/petri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593396" cy="28803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8773" y="5085184"/>
            <a:ext cx="832772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A transition (rectangle) consumes tokens (black dots) from input places (circles with outgoing edges) and produce tokens into output places (circles with incoming edges)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Petri Nets And Concurrency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820688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Transitions can fire concurrently:</a:t>
            </a:r>
            <a:endParaRPr lang="he-IL" dirty="0"/>
          </a:p>
        </p:txBody>
      </p:sp>
      <p:pic>
        <p:nvPicPr>
          <p:cNvPr id="17410" name="Picture 2" descr="http://t3.gstatic.com/images?q=tbn:ANd9GcS3U554muF8JHbezpVygq-yvDf3jeqMca-EjqWI5EwFXUA8Kc2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4722637" cy="2376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4941168"/>
            <a:ext cx="220316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dirty="0" smtClean="0"/>
              <a:t>T3 cannot fire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Dining Philosophers Problem</a:t>
            </a:r>
            <a:endParaRPr lang="he-I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5868144" cy="425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9632" y="3861048"/>
            <a:ext cx="9460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thinking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4941168"/>
            <a:ext cx="5564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fork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3789040"/>
            <a:ext cx="7692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eating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18436" name="Picture 4" descr="http://t3.gstatic.com/images?q=tbn:ANd9GcQ6DC-6bIFVljvAILPNEwO9ETQ8wlpp3p_C3FP7lQBr3ODeJG_I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628800"/>
            <a:ext cx="2094777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he-IL" dirty="0" smtClean="0"/>
              <a:t> </a:t>
            </a:r>
            <a:r>
              <a:rPr lang="en-US" dirty="0" smtClean="0"/>
              <a:t>Truth Table Encoding</a:t>
            </a:r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5" name="Picture 4" descr="boolean to pet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6876256" cy="515719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0" y="4005064"/>
            <a:ext cx="914400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</p:cNvCxnSpPr>
          <p:nvPr/>
        </p:nvCxnSpPr>
        <p:spPr>
          <a:xfrm rot="16200000" flipH="1">
            <a:off x="3194720" y="2699792"/>
            <a:ext cx="2592288" cy="18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Network Encoding</a:t>
            </a:r>
            <a:endParaRPr lang="he-IL" dirty="0"/>
          </a:p>
        </p:txBody>
      </p:sp>
      <p:pic>
        <p:nvPicPr>
          <p:cNvPr id="4" name="תמונה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573259" cy="341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תמונה 1" descr="figure1a.jpg"/>
          <p:cNvPicPr/>
          <p:nvPr/>
        </p:nvPicPr>
        <p:blipFill>
          <a:blip r:embed="rId3" cstate="print"/>
          <a:srcRect l="15008" r="26413" b="10811"/>
          <a:stretch>
            <a:fillRect/>
          </a:stretch>
        </p:blipFill>
        <p:spPr>
          <a:xfrm>
            <a:off x="3496768" y="1484784"/>
            <a:ext cx="5647232" cy="47700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Unfolding of a Network</a:t>
            </a:r>
            <a:endParaRPr lang="he-I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2972053" cy="28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340768"/>
            <a:ext cx="4039575" cy="536530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1475656" y="1374958"/>
            <a:ext cx="5952755" cy="4583614"/>
            <a:chOff x="1475656" y="1374958"/>
            <a:chExt cx="5952755" cy="4583614"/>
          </a:xfrm>
        </p:grpSpPr>
        <p:sp>
          <p:nvSpPr>
            <p:cNvPr id="7" name="TextBox 6"/>
            <p:cNvSpPr txBox="1"/>
            <p:nvPr/>
          </p:nvSpPr>
          <p:spPr>
            <a:xfrm>
              <a:off x="1475656" y="5589240"/>
              <a:ext cx="143449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configuration</a:t>
              </a:r>
              <a:endParaRPr lang="he-IL" dirty="0">
                <a:solidFill>
                  <a:srgbClr val="FF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319451" y="1374958"/>
              <a:ext cx="3108960" cy="3118665"/>
            </a:xfrm>
            <a:custGeom>
              <a:avLst/>
              <a:gdLst>
                <a:gd name="connsiteX0" fmla="*/ 566058 w 3108960"/>
                <a:gd name="connsiteY0" fmla="*/ 288379 h 3118665"/>
                <a:gd name="connsiteX1" fmla="*/ 722812 w 3108960"/>
                <a:gd name="connsiteY1" fmla="*/ 227419 h 3118665"/>
                <a:gd name="connsiteX2" fmla="*/ 748938 w 3108960"/>
                <a:gd name="connsiteY2" fmla="*/ 210002 h 3118665"/>
                <a:gd name="connsiteX3" fmla="*/ 836023 w 3108960"/>
                <a:gd name="connsiteY3" fmla="*/ 183876 h 3118665"/>
                <a:gd name="connsiteX4" fmla="*/ 870858 w 3108960"/>
                <a:gd name="connsiteY4" fmla="*/ 166459 h 3118665"/>
                <a:gd name="connsiteX5" fmla="*/ 931818 w 3108960"/>
                <a:gd name="connsiteY5" fmla="*/ 149042 h 3118665"/>
                <a:gd name="connsiteX6" fmla="*/ 966652 w 3108960"/>
                <a:gd name="connsiteY6" fmla="*/ 131625 h 3118665"/>
                <a:gd name="connsiteX7" fmla="*/ 1018903 w 3108960"/>
                <a:gd name="connsiteY7" fmla="*/ 114208 h 3118665"/>
                <a:gd name="connsiteX8" fmla="*/ 1045029 w 3108960"/>
                <a:gd name="connsiteY8" fmla="*/ 105499 h 3118665"/>
                <a:gd name="connsiteX9" fmla="*/ 1123406 w 3108960"/>
                <a:gd name="connsiteY9" fmla="*/ 88082 h 3118665"/>
                <a:gd name="connsiteX10" fmla="*/ 1166949 w 3108960"/>
                <a:gd name="connsiteY10" fmla="*/ 70665 h 3118665"/>
                <a:gd name="connsiteX11" fmla="*/ 1254035 w 3108960"/>
                <a:gd name="connsiteY11" fmla="*/ 61956 h 3118665"/>
                <a:gd name="connsiteX12" fmla="*/ 1375955 w 3108960"/>
                <a:gd name="connsiteY12" fmla="*/ 44539 h 3118665"/>
                <a:gd name="connsiteX13" fmla="*/ 1445623 w 3108960"/>
                <a:gd name="connsiteY13" fmla="*/ 35831 h 3118665"/>
                <a:gd name="connsiteX14" fmla="*/ 1497875 w 3108960"/>
                <a:gd name="connsiteY14" fmla="*/ 27122 h 3118665"/>
                <a:gd name="connsiteX15" fmla="*/ 1706880 w 3108960"/>
                <a:gd name="connsiteY15" fmla="*/ 9705 h 3118665"/>
                <a:gd name="connsiteX16" fmla="*/ 2020389 w 3108960"/>
                <a:gd name="connsiteY16" fmla="*/ 18413 h 3118665"/>
                <a:gd name="connsiteX17" fmla="*/ 2098766 w 3108960"/>
                <a:gd name="connsiteY17" fmla="*/ 27122 h 3118665"/>
                <a:gd name="connsiteX18" fmla="*/ 2342606 w 3108960"/>
                <a:gd name="connsiteY18" fmla="*/ 18413 h 3118665"/>
                <a:gd name="connsiteX19" fmla="*/ 2420983 w 3108960"/>
                <a:gd name="connsiteY19" fmla="*/ 9705 h 3118665"/>
                <a:gd name="connsiteX20" fmla="*/ 2638698 w 3108960"/>
                <a:gd name="connsiteY20" fmla="*/ 27122 h 3118665"/>
                <a:gd name="connsiteX21" fmla="*/ 2682240 w 3108960"/>
                <a:gd name="connsiteY21" fmla="*/ 35831 h 3118665"/>
                <a:gd name="connsiteX22" fmla="*/ 2743200 w 3108960"/>
                <a:gd name="connsiteY22" fmla="*/ 44539 h 3118665"/>
                <a:gd name="connsiteX23" fmla="*/ 2856412 w 3108960"/>
                <a:gd name="connsiteY23" fmla="*/ 88082 h 3118665"/>
                <a:gd name="connsiteX24" fmla="*/ 2995749 w 3108960"/>
                <a:gd name="connsiteY24" fmla="*/ 218711 h 3118665"/>
                <a:gd name="connsiteX25" fmla="*/ 3048000 w 3108960"/>
                <a:gd name="connsiteY25" fmla="*/ 279671 h 3118665"/>
                <a:gd name="connsiteX26" fmla="*/ 3074126 w 3108960"/>
                <a:gd name="connsiteY26" fmla="*/ 340631 h 3118665"/>
                <a:gd name="connsiteX27" fmla="*/ 3082835 w 3108960"/>
                <a:gd name="connsiteY27" fmla="*/ 384173 h 3118665"/>
                <a:gd name="connsiteX28" fmla="*/ 3108960 w 3108960"/>
                <a:gd name="connsiteY28" fmla="*/ 514802 h 3118665"/>
                <a:gd name="connsiteX29" fmla="*/ 3100252 w 3108960"/>
                <a:gd name="connsiteY29" fmla="*/ 819602 h 3118665"/>
                <a:gd name="connsiteX30" fmla="*/ 3082835 w 3108960"/>
                <a:gd name="connsiteY30" fmla="*/ 897979 h 3118665"/>
                <a:gd name="connsiteX31" fmla="*/ 3056709 w 3108960"/>
                <a:gd name="connsiteY31" fmla="*/ 1019899 h 3118665"/>
                <a:gd name="connsiteX32" fmla="*/ 3039292 w 3108960"/>
                <a:gd name="connsiteY32" fmla="*/ 1072151 h 3118665"/>
                <a:gd name="connsiteX33" fmla="*/ 3004458 w 3108960"/>
                <a:gd name="connsiteY33" fmla="*/ 1167945 h 3118665"/>
                <a:gd name="connsiteX34" fmla="*/ 2952206 w 3108960"/>
                <a:gd name="connsiteY34" fmla="*/ 1237613 h 3118665"/>
                <a:gd name="connsiteX35" fmla="*/ 2934789 w 3108960"/>
                <a:gd name="connsiteY35" fmla="*/ 1263739 h 3118665"/>
                <a:gd name="connsiteX36" fmla="*/ 2899955 w 3108960"/>
                <a:gd name="connsiteY36" fmla="*/ 1289865 h 3118665"/>
                <a:gd name="connsiteX37" fmla="*/ 2812869 w 3108960"/>
                <a:gd name="connsiteY37" fmla="*/ 1333408 h 3118665"/>
                <a:gd name="connsiteX38" fmla="*/ 2760618 w 3108960"/>
                <a:gd name="connsiteY38" fmla="*/ 1350825 h 3118665"/>
                <a:gd name="connsiteX39" fmla="*/ 2717075 w 3108960"/>
                <a:gd name="connsiteY39" fmla="*/ 1368242 h 3118665"/>
                <a:gd name="connsiteX40" fmla="*/ 2508069 w 3108960"/>
                <a:gd name="connsiteY40" fmla="*/ 1376951 h 3118665"/>
                <a:gd name="connsiteX41" fmla="*/ 2159726 w 3108960"/>
                <a:gd name="connsiteY41" fmla="*/ 1385659 h 3118665"/>
                <a:gd name="connsiteX42" fmla="*/ 2029098 w 3108960"/>
                <a:gd name="connsiteY42" fmla="*/ 1403076 h 3118665"/>
                <a:gd name="connsiteX43" fmla="*/ 1994263 w 3108960"/>
                <a:gd name="connsiteY43" fmla="*/ 1411785 h 3118665"/>
                <a:gd name="connsiteX44" fmla="*/ 1959429 w 3108960"/>
                <a:gd name="connsiteY44" fmla="*/ 1429202 h 3118665"/>
                <a:gd name="connsiteX45" fmla="*/ 1933303 w 3108960"/>
                <a:gd name="connsiteY45" fmla="*/ 1437911 h 3118665"/>
                <a:gd name="connsiteX46" fmla="*/ 1889760 w 3108960"/>
                <a:gd name="connsiteY46" fmla="*/ 1455328 h 3118665"/>
                <a:gd name="connsiteX47" fmla="*/ 1837509 w 3108960"/>
                <a:gd name="connsiteY47" fmla="*/ 1507579 h 3118665"/>
                <a:gd name="connsiteX48" fmla="*/ 1811383 w 3108960"/>
                <a:gd name="connsiteY48" fmla="*/ 1533705 h 3118665"/>
                <a:gd name="connsiteX49" fmla="*/ 1793966 w 3108960"/>
                <a:gd name="connsiteY49" fmla="*/ 1568539 h 3118665"/>
                <a:gd name="connsiteX50" fmla="*/ 1750423 w 3108960"/>
                <a:gd name="connsiteY50" fmla="*/ 1638208 h 3118665"/>
                <a:gd name="connsiteX51" fmla="*/ 1724298 w 3108960"/>
                <a:gd name="connsiteY51" fmla="*/ 1681751 h 3118665"/>
                <a:gd name="connsiteX52" fmla="*/ 1689463 w 3108960"/>
                <a:gd name="connsiteY52" fmla="*/ 1768836 h 3118665"/>
                <a:gd name="connsiteX53" fmla="*/ 1672046 w 3108960"/>
                <a:gd name="connsiteY53" fmla="*/ 1821088 h 3118665"/>
                <a:gd name="connsiteX54" fmla="*/ 1654629 w 3108960"/>
                <a:gd name="connsiteY54" fmla="*/ 1855922 h 3118665"/>
                <a:gd name="connsiteX55" fmla="*/ 1611086 w 3108960"/>
                <a:gd name="connsiteY55" fmla="*/ 1943008 h 3118665"/>
                <a:gd name="connsiteX56" fmla="*/ 1602378 w 3108960"/>
                <a:gd name="connsiteY56" fmla="*/ 1986551 h 3118665"/>
                <a:gd name="connsiteX57" fmla="*/ 1584960 w 3108960"/>
                <a:gd name="connsiteY57" fmla="*/ 2047511 h 3118665"/>
                <a:gd name="connsiteX58" fmla="*/ 1576252 w 3108960"/>
                <a:gd name="connsiteY58" fmla="*/ 2108471 h 3118665"/>
                <a:gd name="connsiteX59" fmla="*/ 1567543 w 3108960"/>
                <a:gd name="connsiteY59" fmla="*/ 2143305 h 3118665"/>
                <a:gd name="connsiteX60" fmla="*/ 1550126 w 3108960"/>
                <a:gd name="connsiteY60" fmla="*/ 2282642 h 3118665"/>
                <a:gd name="connsiteX61" fmla="*/ 1541418 w 3108960"/>
                <a:gd name="connsiteY61" fmla="*/ 2343602 h 3118665"/>
                <a:gd name="connsiteX62" fmla="*/ 1532709 w 3108960"/>
                <a:gd name="connsiteY62" fmla="*/ 2395853 h 3118665"/>
                <a:gd name="connsiteX63" fmla="*/ 1515292 w 3108960"/>
                <a:gd name="connsiteY63" fmla="*/ 2517773 h 3118665"/>
                <a:gd name="connsiteX64" fmla="*/ 1506583 w 3108960"/>
                <a:gd name="connsiteY64" fmla="*/ 2665819 h 3118665"/>
                <a:gd name="connsiteX65" fmla="*/ 1497875 w 3108960"/>
                <a:gd name="connsiteY65" fmla="*/ 2726779 h 3118665"/>
                <a:gd name="connsiteX66" fmla="*/ 1480458 w 3108960"/>
                <a:gd name="connsiteY66" fmla="*/ 2874825 h 3118665"/>
                <a:gd name="connsiteX67" fmla="*/ 1471749 w 3108960"/>
                <a:gd name="connsiteY67" fmla="*/ 2909659 h 3118665"/>
                <a:gd name="connsiteX68" fmla="*/ 1410789 w 3108960"/>
                <a:gd name="connsiteY68" fmla="*/ 2961911 h 3118665"/>
                <a:gd name="connsiteX69" fmla="*/ 1375955 w 3108960"/>
                <a:gd name="connsiteY69" fmla="*/ 3005453 h 3118665"/>
                <a:gd name="connsiteX70" fmla="*/ 1358538 w 3108960"/>
                <a:gd name="connsiteY70" fmla="*/ 3022871 h 3118665"/>
                <a:gd name="connsiteX71" fmla="*/ 1306286 w 3108960"/>
                <a:gd name="connsiteY71" fmla="*/ 3040288 h 3118665"/>
                <a:gd name="connsiteX72" fmla="*/ 1219200 w 3108960"/>
                <a:gd name="connsiteY72" fmla="*/ 3075122 h 3118665"/>
                <a:gd name="connsiteX73" fmla="*/ 1158240 w 3108960"/>
                <a:gd name="connsiteY73" fmla="*/ 3101248 h 3118665"/>
                <a:gd name="connsiteX74" fmla="*/ 1114698 w 3108960"/>
                <a:gd name="connsiteY74" fmla="*/ 3109956 h 3118665"/>
                <a:gd name="connsiteX75" fmla="*/ 1088572 w 3108960"/>
                <a:gd name="connsiteY75" fmla="*/ 3118665 h 3118665"/>
                <a:gd name="connsiteX76" fmla="*/ 1053738 w 3108960"/>
                <a:gd name="connsiteY76" fmla="*/ 3109956 h 3118665"/>
                <a:gd name="connsiteX77" fmla="*/ 1010195 w 3108960"/>
                <a:gd name="connsiteY77" fmla="*/ 3066413 h 3118665"/>
                <a:gd name="connsiteX78" fmla="*/ 931818 w 3108960"/>
                <a:gd name="connsiteY78" fmla="*/ 2970619 h 3118665"/>
                <a:gd name="connsiteX79" fmla="*/ 879566 w 3108960"/>
                <a:gd name="connsiteY79" fmla="*/ 2900951 h 3118665"/>
                <a:gd name="connsiteX80" fmla="*/ 862149 w 3108960"/>
                <a:gd name="connsiteY80" fmla="*/ 2857408 h 3118665"/>
                <a:gd name="connsiteX81" fmla="*/ 836023 w 3108960"/>
                <a:gd name="connsiteY81" fmla="*/ 2779031 h 3118665"/>
                <a:gd name="connsiteX82" fmla="*/ 818606 w 3108960"/>
                <a:gd name="connsiteY82" fmla="*/ 2630985 h 3118665"/>
                <a:gd name="connsiteX83" fmla="*/ 801189 w 3108960"/>
                <a:gd name="connsiteY83" fmla="*/ 2578733 h 3118665"/>
                <a:gd name="connsiteX84" fmla="*/ 757646 w 3108960"/>
                <a:gd name="connsiteY84" fmla="*/ 2439396 h 3118665"/>
                <a:gd name="connsiteX85" fmla="*/ 687978 w 3108960"/>
                <a:gd name="connsiteY85" fmla="*/ 2282642 h 3118665"/>
                <a:gd name="connsiteX86" fmla="*/ 627018 w 3108960"/>
                <a:gd name="connsiteY86" fmla="*/ 2230391 h 3118665"/>
                <a:gd name="connsiteX87" fmla="*/ 531223 w 3108960"/>
                <a:gd name="connsiteY87" fmla="*/ 2204265 h 3118665"/>
                <a:gd name="connsiteX88" fmla="*/ 409303 w 3108960"/>
                <a:gd name="connsiteY88" fmla="*/ 2186848 h 3118665"/>
                <a:gd name="connsiteX89" fmla="*/ 339635 w 3108960"/>
                <a:gd name="connsiteY89" fmla="*/ 2169431 h 3118665"/>
                <a:gd name="connsiteX90" fmla="*/ 235132 w 3108960"/>
                <a:gd name="connsiteY90" fmla="*/ 2143305 h 3118665"/>
                <a:gd name="connsiteX91" fmla="*/ 191589 w 3108960"/>
                <a:gd name="connsiteY91" fmla="*/ 2125888 h 3118665"/>
                <a:gd name="connsiteX92" fmla="*/ 165463 w 3108960"/>
                <a:gd name="connsiteY92" fmla="*/ 2117179 h 3118665"/>
                <a:gd name="connsiteX93" fmla="*/ 113212 w 3108960"/>
                <a:gd name="connsiteY93" fmla="*/ 2073636 h 3118665"/>
                <a:gd name="connsiteX94" fmla="*/ 87086 w 3108960"/>
                <a:gd name="connsiteY94" fmla="*/ 2056219 h 3118665"/>
                <a:gd name="connsiteX95" fmla="*/ 43543 w 3108960"/>
                <a:gd name="connsiteY95" fmla="*/ 2012676 h 3118665"/>
                <a:gd name="connsiteX96" fmla="*/ 17418 w 3108960"/>
                <a:gd name="connsiteY96" fmla="*/ 1890756 h 3118665"/>
                <a:gd name="connsiteX97" fmla="*/ 0 w 3108960"/>
                <a:gd name="connsiteY97" fmla="*/ 1751419 h 3118665"/>
                <a:gd name="connsiteX98" fmla="*/ 17418 w 3108960"/>
                <a:gd name="connsiteY98" fmla="*/ 1612082 h 3118665"/>
                <a:gd name="connsiteX99" fmla="*/ 60960 w 3108960"/>
                <a:gd name="connsiteY99" fmla="*/ 1429202 h 3118665"/>
                <a:gd name="connsiteX100" fmla="*/ 174172 w 3108960"/>
                <a:gd name="connsiteY100" fmla="*/ 1176653 h 3118665"/>
                <a:gd name="connsiteX101" fmla="*/ 409303 w 3108960"/>
                <a:gd name="connsiteY101" fmla="*/ 871853 h 3118665"/>
                <a:gd name="connsiteX102" fmla="*/ 461555 w 3108960"/>
                <a:gd name="connsiteY102" fmla="*/ 802185 h 3118665"/>
                <a:gd name="connsiteX103" fmla="*/ 487680 w 3108960"/>
                <a:gd name="connsiteY103" fmla="*/ 758642 h 3118665"/>
                <a:gd name="connsiteX104" fmla="*/ 531223 w 3108960"/>
                <a:gd name="connsiteY104" fmla="*/ 706391 h 3118665"/>
                <a:gd name="connsiteX105" fmla="*/ 548640 w 3108960"/>
                <a:gd name="connsiteY105" fmla="*/ 671556 h 3118665"/>
                <a:gd name="connsiteX106" fmla="*/ 583475 w 3108960"/>
                <a:gd name="connsiteY106" fmla="*/ 610596 h 3118665"/>
                <a:gd name="connsiteX107" fmla="*/ 592183 w 3108960"/>
                <a:gd name="connsiteY107" fmla="*/ 549636 h 3118665"/>
                <a:gd name="connsiteX108" fmla="*/ 600892 w 3108960"/>
                <a:gd name="connsiteY108" fmla="*/ 506093 h 3118665"/>
                <a:gd name="connsiteX109" fmla="*/ 609600 w 3108960"/>
                <a:gd name="connsiteY109" fmla="*/ 262253 h 311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108960" h="3118665">
                  <a:moveTo>
                    <a:pt x="566058" y="288379"/>
                  </a:moveTo>
                  <a:cubicBezTo>
                    <a:pt x="625781" y="268472"/>
                    <a:pt x="639311" y="264531"/>
                    <a:pt x="722812" y="227419"/>
                  </a:cubicBezTo>
                  <a:cubicBezTo>
                    <a:pt x="732376" y="223168"/>
                    <a:pt x="739374" y="214253"/>
                    <a:pt x="748938" y="210002"/>
                  </a:cubicBezTo>
                  <a:cubicBezTo>
                    <a:pt x="856122" y="162365"/>
                    <a:pt x="754969" y="214272"/>
                    <a:pt x="836023" y="183876"/>
                  </a:cubicBezTo>
                  <a:cubicBezTo>
                    <a:pt x="848179" y="179318"/>
                    <a:pt x="858657" y="170896"/>
                    <a:pt x="870858" y="166459"/>
                  </a:cubicBezTo>
                  <a:cubicBezTo>
                    <a:pt x="890719" y="159237"/>
                    <a:pt x="911957" y="156264"/>
                    <a:pt x="931818" y="149042"/>
                  </a:cubicBezTo>
                  <a:cubicBezTo>
                    <a:pt x="944018" y="144606"/>
                    <a:pt x="954599" y="136446"/>
                    <a:pt x="966652" y="131625"/>
                  </a:cubicBezTo>
                  <a:cubicBezTo>
                    <a:pt x="983698" y="124807"/>
                    <a:pt x="1001486" y="120014"/>
                    <a:pt x="1018903" y="114208"/>
                  </a:cubicBezTo>
                  <a:cubicBezTo>
                    <a:pt x="1027612" y="111305"/>
                    <a:pt x="1036027" y="107299"/>
                    <a:pt x="1045029" y="105499"/>
                  </a:cubicBezTo>
                  <a:cubicBezTo>
                    <a:pt x="1062294" y="102046"/>
                    <a:pt x="1104950" y="94234"/>
                    <a:pt x="1123406" y="88082"/>
                  </a:cubicBezTo>
                  <a:cubicBezTo>
                    <a:pt x="1138236" y="83139"/>
                    <a:pt x="1151620" y="73731"/>
                    <a:pt x="1166949" y="70665"/>
                  </a:cubicBezTo>
                  <a:cubicBezTo>
                    <a:pt x="1195556" y="64944"/>
                    <a:pt x="1225006" y="64859"/>
                    <a:pt x="1254035" y="61956"/>
                  </a:cubicBezTo>
                  <a:cubicBezTo>
                    <a:pt x="1320419" y="45361"/>
                    <a:pt x="1269043" y="56418"/>
                    <a:pt x="1375955" y="44539"/>
                  </a:cubicBezTo>
                  <a:cubicBezTo>
                    <a:pt x="1399215" y="41955"/>
                    <a:pt x="1422455" y="39141"/>
                    <a:pt x="1445623" y="35831"/>
                  </a:cubicBezTo>
                  <a:cubicBezTo>
                    <a:pt x="1463103" y="33334"/>
                    <a:pt x="1480290" y="28721"/>
                    <a:pt x="1497875" y="27122"/>
                  </a:cubicBezTo>
                  <a:cubicBezTo>
                    <a:pt x="1796200" y="0"/>
                    <a:pt x="1522826" y="32710"/>
                    <a:pt x="1706880" y="9705"/>
                  </a:cubicBezTo>
                  <a:lnTo>
                    <a:pt x="2020389" y="18413"/>
                  </a:lnTo>
                  <a:cubicBezTo>
                    <a:pt x="2046650" y="19580"/>
                    <a:pt x="2072480" y="27122"/>
                    <a:pt x="2098766" y="27122"/>
                  </a:cubicBezTo>
                  <a:cubicBezTo>
                    <a:pt x="2180098" y="27122"/>
                    <a:pt x="2261326" y="21316"/>
                    <a:pt x="2342606" y="18413"/>
                  </a:cubicBezTo>
                  <a:cubicBezTo>
                    <a:pt x="2368732" y="15510"/>
                    <a:pt x="2394697" y="9705"/>
                    <a:pt x="2420983" y="9705"/>
                  </a:cubicBezTo>
                  <a:cubicBezTo>
                    <a:pt x="2465094" y="9705"/>
                    <a:pt x="2582678" y="19119"/>
                    <a:pt x="2638698" y="27122"/>
                  </a:cubicBezTo>
                  <a:cubicBezTo>
                    <a:pt x="2653351" y="29215"/>
                    <a:pt x="2667640" y="33398"/>
                    <a:pt x="2682240" y="35831"/>
                  </a:cubicBezTo>
                  <a:cubicBezTo>
                    <a:pt x="2702487" y="39205"/>
                    <a:pt x="2722880" y="41636"/>
                    <a:pt x="2743200" y="44539"/>
                  </a:cubicBezTo>
                  <a:cubicBezTo>
                    <a:pt x="2780937" y="59053"/>
                    <a:pt x="2825351" y="62198"/>
                    <a:pt x="2856412" y="88082"/>
                  </a:cubicBezTo>
                  <a:cubicBezTo>
                    <a:pt x="2902235" y="126268"/>
                    <a:pt x="2961376" y="172881"/>
                    <a:pt x="2995749" y="218711"/>
                  </a:cubicBezTo>
                  <a:cubicBezTo>
                    <a:pt x="3029264" y="263397"/>
                    <a:pt x="3011612" y="243282"/>
                    <a:pt x="3048000" y="279671"/>
                  </a:cubicBezTo>
                  <a:cubicBezTo>
                    <a:pt x="3056709" y="299991"/>
                    <a:pt x="3067135" y="319658"/>
                    <a:pt x="3074126" y="340631"/>
                  </a:cubicBezTo>
                  <a:cubicBezTo>
                    <a:pt x="3078807" y="354673"/>
                    <a:pt x="3079507" y="369751"/>
                    <a:pt x="3082835" y="384173"/>
                  </a:cubicBezTo>
                  <a:cubicBezTo>
                    <a:pt x="3108028" y="493342"/>
                    <a:pt x="3094468" y="413350"/>
                    <a:pt x="3108960" y="514802"/>
                  </a:cubicBezTo>
                  <a:cubicBezTo>
                    <a:pt x="3106057" y="616402"/>
                    <a:pt x="3107166" y="718196"/>
                    <a:pt x="3100252" y="819602"/>
                  </a:cubicBezTo>
                  <a:cubicBezTo>
                    <a:pt x="3098432" y="846303"/>
                    <a:pt x="3088084" y="871736"/>
                    <a:pt x="3082835" y="897979"/>
                  </a:cubicBezTo>
                  <a:cubicBezTo>
                    <a:pt x="3067098" y="976665"/>
                    <a:pt x="3082601" y="929275"/>
                    <a:pt x="3056709" y="1019899"/>
                  </a:cubicBezTo>
                  <a:cubicBezTo>
                    <a:pt x="3051665" y="1037552"/>
                    <a:pt x="3044568" y="1054566"/>
                    <a:pt x="3039292" y="1072151"/>
                  </a:cubicBezTo>
                  <a:cubicBezTo>
                    <a:pt x="3022362" y="1128583"/>
                    <a:pt x="3040578" y="1095706"/>
                    <a:pt x="3004458" y="1167945"/>
                  </a:cubicBezTo>
                  <a:cubicBezTo>
                    <a:pt x="2994616" y="1187630"/>
                    <a:pt x="2961816" y="1224800"/>
                    <a:pt x="2952206" y="1237613"/>
                  </a:cubicBezTo>
                  <a:cubicBezTo>
                    <a:pt x="2945926" y="1245986"/>
                    <a:pt x="2942190" y="1256338"/>
                    <a:pt x="2934789" y="1263739"/>
                  </a:cubicBezTo>
                  <a:cubicBezTo>
                    <a:pt x="2924526" y="1274002"/>
                    <a:pt x="2912032" y="1281814"/>
                    <a:pt x="2899955" y="1289865"/>
                  </a:cubicBezTo>
                  <a:cubicBezTo>
                    <a:pt x="2863235" y="1314345"/>
                    <a:pt x="2853447" y="1318653"/>
                    <a:pt x="2812869" y="1333408"/>
                  </a:cubicBezTo>
                  <a:cubicBezTo>
                    <a:pt x="2795615" y="1339682"/>
                    <a:pt x="2777664" y="1344007"/>
                    <a:pt x="2760618" y="1350825"/>
                  </a:cubicBezTo>
                  <a:cubicBezTo>
                    <a:pt x="2746104" y="1356631"/>
                    <a:pt x="2732624" y="1366633"/>
                    <a:pt x="2717075" y="1368242"/>
                  </a:cubicBezTo>
                  <a:cubicBezTo>
                    <a:pt x="2647716" y="1375417"/>
                    <a:pt x="2577764" y="1374773"/>
                    <a:pt x="2508069" y="1376951"/>
                  </a:cubicBezTo>
                  <a:lnTo>
                    <a:pt x="2159726" y="1385659"/>
                  </a:lnTo>
                  <a:cubicBezTo>
                    <a:pt x="2083778" y="1393254"/>
                    <a:pt x="2088124" y="1389959"/>
                    <a:pt x="2029098" y="1403076"/>
                  </a:cubicBezTo>
                  <a:cubicBezTo>
                    <a:pt x="2017414" y="1405672"/>
                    <a:pt x="2005470" y="1407582"/>
                    <a:pt x="1994263" y="1411785"/>
                  </a:cubicBezTo>
                  <a:cubicBezTo>
                    <a:pt x="1982108" y="1416343"/>
                    <a:pt x="1971361" y="1424088"/>
                    <a:pt x="1959429" y="1429202"/>
                  </a:cubicBezTo>
                  <a:cubicBezTo>
                    <a:pt x="1950991" y="1432818"/>
                    <a:pt x="1941898" y="1434688"/>
                    <a:pt x="1933303" y="1437911"/>
                  </a:cubicBezTo>
                  <a:cubicBezTo>
                    <a:pt x="1918666" y="1443400"/>
                    <a:pt x="1904274" y="1449522"/>
                    <a:pt x="1889760" y="1455328"/>
                  </a:cubicBezTo>
                  <a:lnTo>
                    <a:pt x="1837509" y="1507579"/>
                  </a:lnTo>
                  <a:cubicBezTo>
                    <a:pt x="1828800" y="1516288"/>
                    <a:pt x="1816891" y="1522689"/>
                    <a:pt x="1811383" y="1533705"/>
                  </a:cubicBezTo>
                  <a:cubicBezTo>
                    <a:pt x="1805577" y="1545316"/>
                    <a:pt x="1800407" y="1557268"/>
                    <a:pt x="1793966" y="1568539"/>
                  </a:cubicBezTo>
                  <a:cubicBezTo>
                    <a:pt x="1766336" y="1616892"/>
                    <a:pt x="1783266" y="1572521"/>
                    <a:pt x="1750423" y="1638208"/>
                  </a:cubicBezTo>
                  <a:cubicBezTo>
                    <a:pt x="1727812" y="1683429"/>
                    <a:pt x="1758319" y="1647728"/>
                    <a:pt x="1724298" y="1681751"/>
                  </a:cubicBezTo>
                  <a:cubicBezTo>
                    <a:pt x="1706028" y="1754828"/>
                    <a:pt x="1728813" y="1674396"/>
                    <a:pt x="1689463" y="1768836"/>
                  </a:cubicBezTo>
                  <a:cubicBezTo>
                    <a:pt x="1682402" y="1785783"/>
                    <a:pt x="1678864" y="1804042"/>
                    <a:pt x="1672046" y="1821088"/>
                  </a:cubicBezTo>
                  <a:cubicBezTo>
                    <a:pt x="1667225" y="1833141"/>
                    <a:pt x="1660001" y="1844104"/>
                    <a:pt x="1654629" y="1855922"/>
                  </a:cubicBezTo>
                  <a:cubicBezTo>
                    <a:pt x="1618618" y="1935145"/>
                    <a:pt x="1643494" y="1894396"/>
                    <a:pt x="1611086" y="1943008"/>
                  </a:cubicBezTo>
                  <a:cubicBezTo>
                    <a:pt x="1608183" y="1957522"/>
                    <a:pt x="1605968" y="1972191"/>
                    <a:pt x="1602378" y="1986551"/>
                  </a:cubicBezTo>
                  <a:cubicBezTo>
                    <a:pt x="1589940" y="2036302"/>
                    <a:pt x="1595822" y="1987770"/>
                    <a:pt x="1584960" y="2047511"/>
                  </a:cubicBezTo>
                  <a:cubicBezTo>
                    <a:pt x="1581288" y="2067706"/>
                    <a:pt x="1579924" y="2088276"/>
                    <a:pt x="1576252" y="2108471"/>
                  </a:cubicBezTo>
                  <a:cubicBezTo>
                    <a:pt x="1574111" y="2120247"/>
                    <a:pt x="1569890" y="2131569"/>
                    <a:pt x="1567543" y="2143305"/>
                  </a:cubicBezTo>
                  <a:cubicBezTo>
                    <a:pt x="1555185" y="2205096"/>
                    <a:pt x="1558699" y="2209770"/>
                    <a:pt x="1550126" y="2282642"/>
                  </a:cubicBezTo>
                  <a:cubicBezTo>
                    <a:pt x="1547728" y="2303028"/>
                    <a:pt x="1544539" y="2323314"/>
                    <a:pt x="1541418" y="2343602"/>
                  </a:cubicBezTo>
                  <a:cubicBezTo>
                    <a:pt x="1538733" y="2361054"/>
                    <a:pt x="1535328" y="2378391"/>
                    <a:pt x="1532709" y="2395853"/>
                  </a:cubicBezTo>
                  <a:cubicBezTo>
                    <a:pt x="1526619" y="2436451"/>
                    <a:pt x="1515292" y="2517773"/>
                    <a:pt x="1515292" y="2517773"/>
                  </a:cubicBezTo>
                  <a:cubicBezTo>
                    <a:pt x="1512389" y="2567122"/>
                    <a:pt x="1510688" y="2616556"/>
                    <a:pt x="1506583" y="2665819"/>
                  </a:cubicBezTo>
                  <a:cubicBezTo>
                    <a:pt x="1504878" y="2686274"/>
                    <a:pt x="1499821" y="2706345"/>
                    <a:pt x="1497875" y="2726779"/>
                  </a:cubicBezTo>
                  <a:cubicBezTo>
                    <a:pt x="1476989" y="2946082"/>
                    <a:pt x="1504645" y="2790168"/>
                    <a:pt x="1480458" y="2874825"/>
                  </a:cubicBezTo>
                  <a:cubicBezTo>
                    <a:pt x="1477170" y="2886333"/>
                    <a:pt x="1477687" y="2899267"/>
                    <a:pt x="1471749" y="2909659"/>
                  </a:cubicBezTo>
                  <a:cubicBezTo>
                    <a:pt x="1462652" y="2925579"/>
                    <a:pt x="1423312" y="2952518"/>
                    <a:pt x="1410789" y="2961911"/>
                  </a:cubicBezTo>
                  <a:cubicBezTo>
                    <a:pt x="1396975" y="3003350"/>
                    <a:pt x="1411764" y="2976804"/>
                    <a:pt x="1375955" y="3005453"/>
                  </a:cubicBezTo>
                  <a:cubicBezTo>
                    <a:pt x="1369544" y="3010582"/>
                    <a:pt x="1365882" y="3019199"/>
                    <a:pt x="1358538" y="3022871"/>
                  </a:cubicBezTo>
                  <a:cubicBezTo>
                    <a:pt x="1342117" y="3031082"/>
                    <a:pt x="1322707" y="3032077"/>
                    <a:pt x="1306286" y="3040288"/>
                  </a:cubicBezTo>
                  <a:cubicBezTo>
                    <a:pt x="1234737" y="3076062"/>
                    <a:pt x="1312467" y="3039250"/>
                    <a:pt x="1219200" y="3075122"/>
                  </a:cubicBezTo>
                  <a:cubicBezTo>
                    <a:pt x="1198566" y="3083058"/>
                    <a:pt x="1179213" y="3094257"/>
                    <a:pt x="1158240" y="3101248"/>
                  </a:cubicBezTo>
                  <a:cubicBezTo>
                    <a:pt x="1144198" y="3105929"/>
                    <a:pt x="1129057" y="3106366"/>
                    <a:pt x="1114698" y="3109956"/>
                  </a:cubicBezTo>
                  <a:cubicBezTo>
                    <a:pt x="1105792" y="3112182"/>
                    <a:pt x="1097281" y="3115762"/>
                    <a:pt x="1088572" y="3118665"/>
                  </a:cubicBezTo>
                  <a:cubicBezTo>
                    <a:pt x="1076961" y="3115762"/>
                    <a:pt x="1063697" y="3116595"/>
                    <a:pt x="1053738" y="3109956"/>
                  </a:cubicBezTo>
                  <a:cubicBezTo>
                    <a:pt x="1036659" y="3098570"/>
                    <a:pt x="1024709" y="3080927"/>
                    <a:pt x="1010195" y="3066413"/>
                  </a:cubicBezTo>
                  <a:cubicBezTo>
                    <a:pt x="940514" y="2996733"/>
                    <a:pt x="989598" y="3051511"/>
                    <a:pt x="931818" y="2970619"/>
                  </a:cubicBezTo>
                  <a:cubicBezTo>
                    <a:pt x="914945" y="2946998"/>
                    <a:pt x="890347" y="2927903"/>
                    <a:pt x="879566" y="2900951"/>
                  </a:cubicBezTo>
                  <a:cubicBezTo>
                    <a:pt x="873760" y="2886437"/>
                    <a:pt x="867407" y="2872130"/>
                    <a:pt x="862149" y="2857408"/>
                  </a:cubicBezTo>
                  <a:cubicBezTo>
                    <a:pt x="852887" y="2831473"/>
                    <a:pt x="836023" y="2779031"/>
                    <a:pt x="836023" y="2779031"/>
                  </a:cubicBezTo>
                  <a:cubicBezTo>
                    <a:pt x="835069" y="2770449"/>
                    <a:pt x="821371" y="2643888"/>
                    <a:pt x="818606" y="2630985"/>
                  </a:cubicBezTo>
                  <a:cubicBezTo>
                    <a:pt x="814759" y="2613033"/>
                    <a:pt x="806233" y="2596386"/>
                    <a:pt x="801189" y="2578733"/>
                  </a:cubicBezTo>
                  <a:cubicBezTo>
                    <a:pt x="754673" y="2415926"/>
                    <a:pt x="816094" y="2603051"/>
                    <a:pt x="757646" y="2439396"/>
                  </a:cubicBezTo>
                  <a:cubicBezTo>
                    <a:pt x="740445" y="2391232"/>
                    <a:pt x="721856" y="2316518"/>
                    <a:pt x="687978" y="2282642"/>
                  </a:cubicBezTo>
                  <a:cubicBezTo>
                    <a:pt x="668452" y="2263117"/>
                    <a:pt x="651991" y="2245375"/>
                    <a:pt x="627018" y="2230391"/>
                  </a:cubicBezTo>
                  <a:cubicBezTo>
                    <a:pt x="593572" y="2210323"/>
                    <a:pt x="568971" y="2211128"/>
                    <a:pt x="531223" y="2204265"/>
                  </a:cubicBezTo>
                  <a:cubicBezTo>
                    <a:pt x="444068" y="2188419"/>
                    <a:pt x="534065" y="2200710"/>
                    <a:pt x="409303" y="2186848"/>
                  </a:cubicBezTo>
                  <a:cubicBezTo>
                    <a:pt x="330041" y="2160425"/>
                    <a:pt x="455220" y="2200954"/>
                    <a:pt x="339635" y="2169431"/>
                  </a:cubicBezTo>
                  <a:cubicBezTo>
                    <a:pt x="231198" y="2139857"/>
                    <a:pt x="343418" y="2161352"/>
                    <a:pt x="235132" y="2143305"/>
                  </a:cubicBezTo>
                  <a:cubicBezTo>
                    <a:pt x="220618" y="2137499"/>
                    <a:pt x="206226" y="2131377"/>
                    <a:pt x="191589" y="2125888"/>
                  </a:cubicBezTo>
                  <a:cubicBezTo>
                    <a:pt x="182994" y="2122665"/>
                    <a:pt x="173674" y="2121284"/>
                    <a:pt x="165463" y="2117179"/>
                  </a:cubicBezTo>
                  <a:cubicBezTo>
                    <a:pt x="133031" y="2100963"/>
                    <a:pt x="142102" y="2097711"/>
                    <a:pt x="113212" y="2073636"/>
                  </a:cubicBezTo>
                  <a:cubicBezTo>
                    <a:pt x="105171" y="2066936"/>
                    <a:pt x="94963" y="2063111"/>
                    <a:pt x="87086" y="2056219"/>
                  </a:cubicBezTo>
                  <a:cubicBezTo>
                    <a:pt x="71638" y="2042702"/>
                    <a:pt x="58057" y="2027190"/>
                    <a:pt x="43543" y="2012676"/>
                  </a:cubicBezTo>
                  <a:cubicBezTo>
                    <a:pt x="33648" y="1973096"/>
                    <a:pt x="22359" y="1930282"/>
                    <a:pt x="17418" y="1890756"/>
                  </a:cubicBezTo>
                  <a:lnTo>
                    <a:pt x="0" y="1751419"/>
                  </a:lnTo>
                  <a:cubicBezTo>
                    <a:pt x="5806" y="1704973"/>
                    <a:pt x="8717" y="1658073"/>
                    <a:pt x="17418" y="1612082"/>
                  </a:cubicBezTo>
                  <a:cubicBezTo>
                    <a:pt x="29067" y="1550510"/>
                    <a:pt x="43994" y="1489526"/>
                    <a:pt x="60960" y="1429202"/>
                  </a:cubicBezTo>
                  <a:cubicBezTo>
                    <a:pt x="83957" y="1347434"/>
                    <a:pt x="135280" y="1245286"/>
                    <a:pt x="174172" y="1176653"/>
                  </a:cubicBezTo>
                  <a:cubicBezTo>
                    <a:pt x="246086" y="1049746"/>
                    <a:pt x="311900" y="1001722"/>
                    <a:pt x="409303" y="871853"/>
                  </a:cubicBezTo>
                  <a:cubicBezTo>
                    <a:pt x="426720" y="848630"/>
                    <a:pt x="445032" y="826052"/>
                    <a:pt x="461555" y="802185"/>
                  </a:cubicBezTo>
                  <a:cubicBezTo>
                    <a:pt x="471190" y="788268"/>
                    <a:pt x="477724" y="772331"/>
                    <a:pt x="487680" y="758642"/>
                  </a:cubicBezTo>
                  <a:cubicBezTo>
                    <a:pt x="501015" y="740306"/>
                    <a:pt x="518222" y="724965"/>
                    <a:pt x="531223" y="706391"/>
                  </a:cubicBezTo>
                  <a:cubicBezTo>
                    <a:pt x="538668" y="695756"/>
                    <a:pt x="542423" y="682953"/>
                    <a:pt x="548640" y="671556"/>
                  </a:cubicBezTo>
                  <a:cubicBezTo>
                    <a:pt x="559847" y="651010"/>
                    <a:pt x="571863" y="630916"/>
                    <a:pt x="583475" y="610596"/>
                  </a:cubicBezTo>
                  <a:cubicBezTo>
                    <a:pt x="586378" y="590276"/>
                    <a:pt x="588809" y="569883"/>
                    <a:pt x="592183" y="549636"/>
                  </a:cubicBezTo>
                  <a:cubicBezTo>
                    <a:pt x="594616" y="535036"/>
                    <a:pt x="599419" y="520821"/>
                    <a:pt x="600892" y="506093"/>
                  </a:cubicBezTo>
                  <a:cubicBezTo>
                    <a:pt x="612110" y="393911"/>
                    <a:pt x="609600" y="370591"/>
                    <a:pt x="609600" y="262253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87624" y="1262743"/>
            <a:ext cx="6319165" cy="5199885"/>
            <a:chOff x="1187624" y="1262743"/>
            <a:chExt cx="6319165" cy="5199885"/>
          </a:xfrm>
        </p:grpSpPr>
        <p:sp>
          <p:nvSpPr>
            <p:cNvPr id="14" name="Freeform 13"/>
            <p:cNvSpPr/>
            <p:nvPr/>
          </p:nvSpPr>
          <p:spPr>
            <a:xfrm>
              <a:off x="5259977" y="1262743"/>
              <a:ext cx="2246812" cy="3240709"/>
            </a:xfrm>
            <a:custGeom>
              <a:avLst/>
              <a:gdLst>
                <a:gd name="connsiteX0" fmla="*/ 95794 w 2246812"/>
                <a:gd name="connsiteY0" fmla="*/ 313508 h 3240709"/>
                <a:gd name="connsiteX1" fmla="*/ 113212 w 2246812"/>
                <a:gd name="connsiteY1" fmla="*/ 365760 h 3240709"/>
                <a:gd name="connsiteX2" fmla="*/ 121920 w 2246812"/>
                <a:gd name="connsiteY2" fmla="*/ 391886 h 3240709"/>
                <a:gd name="connsiteX3" fmla="*/ 148046 w 2246812"/>
                <a:gd name="connsiteY3" fmla="*/ 452846 h 3240709"/>
                <a:gd name="connsiteX4" fmla="*/ 165463 w 2246812"/>
                <a:gd name="connsiteY4" fmla="*/ 539931 h 3240709"/>
                <a:gd name="connsiteX5" fmla="*/ 191589 w 2246812"/>
                <a:gd name="connsiteY5" fmla="*/ 574766 h 3240709"/>
                <a:gd name="connsiteX6" fmla="*/ 209006 w 2246812"/>
                <a:gd name="connsiteY6" fmla="*/ 618308 h 3240709"/>
                <a:gd name="connsiteX7" fmla="*/ 226423 w 2246812"/>
                <a:gd name="connsiteY7" fmla="*/ 653143 h 3240709"/>
                <a:gd name="connsiteX8" fmla="*/ 235132 w 2246812"/>
                <a:gd name="connsiteY8" fmla="*/ 679268 h 3240709"/>
                <a:gd name="connsiteX9" fmla="*/ 243840 w 2246812"/>
                <a:gd name="connsiteY9" fmla="*/ 714103 h 3240709"/>
                <a:gd name="connsiteX10" fmla="*/ 278674 w 2246812"/>
                <a:gd name="connsiteY10" fmla="*/ 775063 h 3240709"/>
                <a:gd name="connsiteX11" fmla="*/ 296092 w 2246812"/>
                <a:gd name="connsiteY11" fmla="*/ 836023 h 3240709"/>
                <a:gd name="connsiteX12" fmla="*/ 313509 w 2246812"/>
                <a:gd name="connsiteY12" fmla="*/ 870857 h 3240709"/>
                <a:gd name="connsiteX13" fmla="*/ 330926 w 2246812"/>
                <a:gd name="connsiteY13" fmla="*/ 914400 h 3240709"/>
                <a:gd name="connsiteX14" fmla="*/ 391886 w 2246812"/>
                <a:gd name="connsiteY14" fmla="*/ 1027611 h 3240709"/>
                <a:gd name="connsiteX15" fmla="*/ 418012 w 2246812"/>
                <a:gd name="connsiteY15" fmla="*/ 1079863 h 3240709"/>
                <a:gd name="connsiteX16" fmla="*/ 452846 w 2246812"/>
                <a:gd name="connsiteY16" fmla="*/ 1149531 h 3240709"/>
                <a:gd name="connsiteX17" fmla="*/ 470263 w 2246812"/>
                <a:gd name="connsiteY17" fmla="*/ 1184366 h 3240709"/>
                <a:gd name="connsiteX18" fmla="*/ 487680 w 2246812"/>
                <a:gd name="connsiteY18" fmla="*/ 1236617 h 3240709"/>
                <a:gd name="connsiteX19" fmla="*/ 522514 w 2246812"/>
                <a:gd name="connsiteY19" fmla="*/ 1288868 h 3240709"/>
                <a:gd name="connsiteX20" fmla="*/ 539932 w 2246812"/>
                <a:gd name="connsiteY20" fmla="*/ 1332411 h 3240709"/>
                <a:gd name="connsiteX21" fmla="*/ 574766 w 2246812"/>
                <a:gd name="connsiteY21" fmla="*/ 1384663 h 3240709"/>
                <a:gd name="connsiteX22" fmla="*/ 600892 w 2246812"/>
                <a:gd name="connsiteY22" fmla="*/ 1428206 h 3240709"/>
                <a:gd name="connsiteX23" fmla="*/ 627017 w 2246812"/>
                <a:gd name="connsiteY23" fmla="*/ 1463040 h 3240709"/>
                <a:gd name="connsiteX24" fmla="*/ 670560 w 2246812"/>
                <a:gd name="connsiteY24" fmla="*/ 1532708 h 3240709"/>
                <a:gd name="connsiteX25" fmla="*/ 740229 w 2246812"/>
                <a:gd name="connsiteY25" fmla="*/ 1645920 h 3240709"/>
                <a:gd name="connsiteX26" fmla="*/ 766354 w 2246812"/>
                <a:gd name="connsiteY26" fmla="*/ 1680754 h 3240709"/>
                <a:gd name="connsiteX27" fmla="*/ 809897 w 2246812"/>
                <a:gd name="connsiteY27" fmla="*/ 1750423 h 3240709"/>
                <a:gd name="connsiteX28" fmla="*/ 862149 w 2246812"/>
                <a:gd name="connsiteY28" fmla="*/ 1811383 h 3240709"/>
                <a:gd name="connsiteX29" fmla="*/ 888274 w 2246812"/>
                <a:gd name="connsiteY29" fmla="*/ 1854926 h 3240709"/>
                <a:gd name="connsiteX30" fmla="*/ 905692 w 2246812"/>
                <a:gd name="connsiteY30" fmla="*/ 1889760 h 3240709"/>
                <a:gd name="connsiteX31" fmla="*/ 923109 w 2246812"/>
                <a:gd name="connsiteY31" fmla="*/ 1915886 h 3240709"/>
                <a:gd name="connsiteX32" fmla="*/ 957943 w 2246812"/>
                <a:gd name="connsiteY32" fmla="*/ 2002971 h 3240709"/>
                <a:gd name="connsiteX33" fmla="*/ 992777 w 2246812"/>
                <a:gd name="connsiteY33" fmla="*/ 2055223 h 3240709"/>
                <a:gd name="connsiteX34" fmla="*/ 1010194 w 2246812"/>
                <a:gd name="connsiteY34" fmla="*/ 2081348 h 3240709"/>
                <a:gd name="connsiteX35" fmla="*/ 1053737 w 2246812"/>
                <a:gd name="connsiteY35" fmla="*/ 2124891 h 3240709"/>
                <a:gd name="connsiteX36" fmla="*/ 1071154 w 2246812"/>
                <a:gd name="connsiteY36" fmla="*/ 2151017 h 3240709"/>
                <a:gd name="connsiteX37" fmla="*/ 1079863 w 2246812"/>
                <a:gd name="connsiteY37" fmla="*/ 2177143 h 3240709"/>
                <a:gd name="connsiteX38" fmla="*/ 1105989 w 2246812"/>
                <a:gd name="connsiteY38" fmla="*/ 2211977 h 3240709"/>
                <a:gd name="connsiteX39" fmla="*/ 1114697 w 2246812"/>
                <a:gd name="connsiteY39" fmla="*/ 2238103 h 3240709"/>
                <a:gd name="connsiteX40" fmla="*/ 1149532 w 2246812"/>
                <a:gd name="connsiteY40" fmla="*/ 2290354 h 3240709"/>
                <a:gd name="connsiteX41" fmla="*/ 1166949 w 2246812"/>
                <a:gd name="connsiteY41" fmla="*/ 2394857 h 3240709"/>
                <a:gd name="connsiteX42" fmla="*/ 1184366 w 2246812"/>
                <a:gd name="connsiteY42" fmla="*/ 2438400 h 3240709"/>
                <a:gd name="connsiteX43" fmla="*/ 1201783 w 2246812"/>
                <a:gd name="connsiteY43" fmla="*/ 2525486 h 3240709"/>
                <a:gd name="connsiteX44" fmla="*/ 1210492 w 2246812"/>
                <a:gd name="connsiteY44" fmla="*/ 2551611 h 3240709"/>
                <a:gd name="connsiteX45" fmla="*/ 1245326 w 2246812"/>
                <a:gd name="connsiteY45" fmla="*/ 2638697 h 3240709"/>
                <a:gd name="connsiteX46" fmla="*/ 1254034 w 2246812"/>
                <a:gd name="connsiteY46" fmla="*/ 2664823 h 3240709"/>
                <a:gd name="connsiteX47" fmla="*/ 1297577 w 2246812"/>
                <a:gd name="connsiteY47" fmla="*/ 2743200 h 3240709"/>
                <a:gd name="connsiteX48" fmla="*/ 1341120 w 2246812"/>
                <a:gd name="connsiteY48" fmla="*/ 2821577 h 3240709"/>
                <a:gd name="connsiteX49" fmla="*/ 1349829 w 2246812"/>
                <a:gd name="connsiteY49" fmla="*/ 2847703 h 3240709"/>
                <a:gd name="connsiteX50" fmla="*/ 1367246 w 2246812"/>
                <a:gd name="connsiteY50" fmla="*/ 2873828 h 3240709"/>
                <a:gd name="connsiteX51" fmla="*/ 1384663 w 2246812"/>
                <a:gd name="connsiteY51" fmla="*/ 2908663 h 3240709"/>
                <a:gd name="connsiteX52" fmla="*/ 1393372 w 2246812"/>
                <a:gd name="connsiteY52" fmla="*/ 2934788 h 3240709"/>
                <a:gd name="connsiteX53" fmla="*/ 1410789 w 2246812"/>
                <a:gd name="connsiteY53" fmla="*/ 2952206 h 3240709"/>
                <a:gd name="connsiteX54" fmla="*/ 1428206 w 2246812"/>
                <a:gd name="connsiteY54" fmla="*/ 2987040 h 3240709"/>
                <a:gd name="connsiteX55" fmla="*/ 1454332 w 2246812"/>
                <a:gd name="connsiteY55" fmla="*/ 3021874 h 3240709"/>
                <a:gd name="connsiteX56" fmla="*/ 1489166 w 2246812"/>
                <a:gd name="connsiteY56" fmla="*/ 3074126 h 3240709"/>
                <a:gd name="connsiteX57" fmla="*/ 1558834 w 2246812"/>
                <a:gd name="connsiteY57" fmla="*/ 3126377 h 3240709"/>
                <a:gd name="connsiteX58" fmla="*/ 1584960 w 2246812"/>
                <a:gd name="connsiteY58" fmla="*/ 3143794 h 3240709"/>
                <a:gd name="connsiteX59" fmla="*/ 1619794 w 2246812"/>
                <a:gd name="connsiteY59" fmla="*/ 3178628 h 3240709"/>
                <a:gd name="connsiteX60" fmla="*/ 1680754 w 2246812"/>
                <a:gd name="connsiteY60" fmla="*/ 3222171 h 3240709"/>
                <a:gd name="connsiteX61" fmla="*/ 1741714 w 2246812"/>
                <a:gd name="connsiteY61" fmla="*/ 3239588 h 3240709"/>
                <a:gd name="connsiteX62" fmla="*/ 1802674 w 2246812"/>
                <a:gd name="connsiteY62" fmla="*/ 3230880 h 3240709"/>
                <a:gd name="connsiteX63" fmla="*/ 1837509 w 2246812"/>
                <a:gd name="connsiteY63" fmla="*/ 3187337 h 3240709"/>
                <a:gd name="connsiteX64" fmla="*/ 1863634 w 2246812"/>
                <a:gd name="connsiteY64" fmla="*/ 3169920 h 3240709"/>
                <a:gd name="connsiteX65" fmla="*/ 1889760 w 2246812"/>
                <a:gd name="connsiteY65" fmla="*/ 3117668 h 3240709"/>
                <a:gd name="connsiteX66" fmla="*/ 1924594 w 2246812"/>
                <a:gd name="connsiteY66" fmla="*/ 3039291 h 3240709"/>
                <a:gd name="connsiteX67" fmla="*/ 1942012 w 2246812"/>
                <a:gd name="connsiteY67" fmla="*/ 3013166 h 3240709"/>
                <a:gd name="connsiteX68" fmla="*/ 1968137 w 2246812"/>
                <a:gd name="connsiteY68" fmla="*/ 2943497 h 3240709"/>
                <a:gd name="connsiteX69" fmla="*/ 1985554 w 2246812"/>
                <a:gd name="connsiteY69" fmla="*/ 2865120 h 3240709"/>
                <a:gd name="connsiteX70" fmla="*/ 2002972 w 2246812"/>
                <a:gd name="connsiteY70" fmla="*/ 2838994 h 3240709"/>
                <a:gd name="connsiteX71" fmla="*/ 2011680 w 2246812"/>
                <a:gd name="connsiteY71" fmla="*/ 2804160 h 3240709"/>
                <a:gd name="connsiteX72" fmla="*/ 2020389 w 2246812"/>
                <a:gd name="connsiteY72" fmla="*/ 2778034 h 3240709"/>
                <a:gd name="connsiteX73" fmla="*/ 2037806 w 2246812"/>
                <a:gd name="connsiteY73" fmla="*/ 2647406 h 3240709"/>
                <a:gd name="connsiteX74" fmla="*/ 2046514 w 2246812"/>
                <a:gd name="connsiteY74" fmla="*/ 2551611 h 3240709"/>
                <a:gd name="connsiteX75" fmla="*/ 2063932 w 2246812"/>
                <a:gd name="connsiteY75" fmla="*/ 2490651 h 3240709"/>
                <a:gd name="connsiteX76" fmla="*/ 2072640 w 2246812"/>
                <a:gd name="connsiteY76" fmla="*/ 2307771 h 3240709"/>
                <a:gd name="connsiteX77" fmla="*/ 2081349 w 2246812"/>
                <a:gd name="connsiteY77" fmla="*/ 2255520 h 3240709"/>
                <a:gd name="connsiteX78" fmla="*/ 2090057 w 2246812"/>
                <a:gd name="connsiteY78" fmla="*/ 2177143 h 3240709"/>
                <a:gd name="connsiteX79" fmla="*/ 2098766 w 2246812"/>
                <a:gd name="connsiteY79" fmla="*/ 2133600 h 3240709"/>
                <a:gd name="connsiteX80" fmla="*/ 2107474 w 2246812"/>
                <a:gd name="connsiteY80" fmla="*/ 2081348 h 3240709"/>
                <a:gd name="connsiteX81" fmla="*/ 2116183 w 2246812"/>
                <a:gd name="connsiteY81" fmla="*/ 2046514 h 3240709"/>
                <a:gd name="connsiteX82" fmla="*/ 2142309 w 2246812"/>
                <a:gd name="connsiteY82" fmla="*/ 1933303 h 3240709"/>
                <a:gd name="connsiteX83" fmla="*/ 2159726 w 2246812"/>
                <a:gd name="connsiteY83" fmla="*/ 1811383 h 3240709"/>
                <a:gd name="connsiteX84" fmla="*/ 2185852 w 2246812"/>
                <a:gd name="connsiteY84" fmla="*/ 1680754 h 3240709"/>
                <a:gd name="connsiteX85" fmla="*/ 2203269 w 2246812"/>
                <a:gd name="connsiteY85" fmla="*/ 1463040 h 3240709"/>
                <a:gd name="connsiteX86" fmla="*/ 2211977 w 2246812"/>
                <a:gd name="connsiteY86" fmla="*/ 1428206 h 3240709"/>
                <a:gd name="connsiteX87" fmla="*/ 2220686 w 2246812"/>
                <a:gd name="connsiteY87" fmla="*/ 1375954 h 3240709"/>
                <a:gd name="connsiteX88" fmla="*/ 2246812 w 2246812"/>
                <a:gd name="connsiteY88" fmla="*/ 1105988 h 3240709"/>
                <a:gd name="connsiteX89" fmla="*/ 2238103 w 2246812"/>
                <a:gd name="connsiteY89" fmla="*/ 914400 h 3240709"/>
                <a:gd name="connsiteX90" fmla="*/ 2229394 w 2246812"/>
                <a:gd name="connsiteY90" fmla="*/ 870857 h 3240709"/>
                <a:gd name="connsiteX91" fmla="*/ 2220686 w 2246812"/>
                <a:gd name="connsiteY91" fmla="*/ 801188 h 3240709"/>
                <a:gd name="connsiteX92" fmla="*/ 2194560 w 2246812"/>
                <a:gd name="connsiteY92" fmla="*/ 661851 h 3240709"/>
                <a:gd name="connsiteX93" fmla="*/ 2168434 w 2246812"/>
                <a:gd name="connsiteY93" fmla="*/ 592183 h 3240709"/>
                <a:gd name="connsiteX94" fmla="*/ 2133600 w 2246812"/>
                <a:gd name="connsiteY94" fmla="*/ 487680 h 3240709"/>
                <a:gd name="connsiteX95" fmla="*/ 2107474 w 2246812"/>
                <a:gd name="connsiteY95" fmla="*/ 426720 h 3240709"/>
                <a:gd name="connsiteX96" fmla="*/ 2081349 w 2246812"/>
                <a:gd name="connsiteY96" fmla="*/ 330926 h 3240709"/>
                <a:gd name="connsiteX97" fmla="*/ 2037806 w 2246812"/>
                <a:gd name="connsiteY97" fmla="*/ 235131 h 3240709"/>
                <a:gd name="connsiteX98" fmla="*/ 2029097 w 2246812"/>
                <a:gd name="connsiteY98" fmla="*/ 200297 h 3240709"/>
                <a:gd name="connsiteX99" fmla="*/ 2011680 w 2246812"/>
                <a:gd name="connsiteY99" fmla="*/ 174171 h 3240709"/>
                <a:gd name="connsiteX100" fmla="*/ 1976846 w 2246812"/>
                <a:gd name="connsiteY100" fmla="*/ 113211 h 3240709"/>
                <a:gd name="connsiteX101" fmla="*/ 1950720 w 2246812"/>
                <a:gd name="connsiteY101" fmla="*/ 95794 h 3240709"/>
                <a:gd name="connsiteX102" fmla="*/ 1872343 w 2246812"/>
                <a:gd name="connsiteY102" fmla="*/ 60960 h 3240709"/>
                <a:gd name="connsiteX103" fmla="*/ 1776549 w 2246812"/>
                <a:gd name="connsiteY103" fmla="*/ 34834 h 3240709"/>
                <a:gd name="connsiteX104" fmla="*/ 1715589 w 2246812"/>
                <a:gd name="connsiteY104" fmla="*/ 17417 h 3240709"/>
                <a:gd name="connsiteX105" fmla="*/ 1602377 w 2246812"/>
                <a:gd name="connsiteY105" fmla="*/ 8708 h 3240709"/>
                <a:gd name="connsiteX106" fmla="*/ 1532709 w 2246812"/>
                <a:gd name="connsiteY106" fmla="*/ 0 h 3240709"/>
                <a:gd name="connsiteX107" fmla="*/ 1349829 w 2246812"/>
                <a:gd name="connsiteY107" fmla="*/ 8708 h 3240709"/>
                <a:gd name="connsiteX108" fmla="*/ 1314994 w 2246812"/>
                <a:gd name="connsiteY108" fmla="*/ 17417 h 3240709"/>
                <a:gd name="connsiteX109" fmla="*/ 1236617 w 2246812"/>
                <a:gd name="connsiteY109" fmla="*/ 26126 h 3240709"/>
                <a:gd name="connsiteX110" fmla="*/ 1097280 w 2246812"/>
                <a:gd name="connsiteY110" fmla="*/ 52251 h 3240709"/>
                <a:gd name="connsiteX111" fmla="*/ 1010194 w 2246812"/>
                <a:gd name="connsiteY111" fmla="*/ 60960 h 3240709"/>
                <a:gd name="connsiteX112" fmla="*/ 836023 w 2246812"/>
                <a:gd name="connsiteY112" fmla="*/ 78377 h 3240709"/>
                <a:gd name="connsiteX113" fmla="*/ 339634 w 2246812"/>
                <a:gd name="connsiteY113" fmla="*/ 95794 h 3240709"/>
                <a:gd name="connsiteX114" fmla="*/ 243840 w 2246812"/>
                <a:gd name="connsiteY114" fmla="*/ 121920 h 3240709"/>
                <a:gd name="connsiteX115" fmla="*/ 200297 w 2246812"/>
                <a:gd name="connsiteY115" fmla="*/ 130628 h 3240709"/>
                <a:gd name="connsiteX116" fmla="*/ 165463 w 2246812"/>
                <a:gd name="connsiteY116" fmla="*/ 139337 h 3240709"/>
                <a:gd name="connsiteX117" fmla="*/ 113212 w 2246812"/>
                <a:gd name="connsiteY117" fmla="*/ 156754 h 3240709"/>
                <a:gd name="connsiteX118" fmla="*/ 69669 w 2246812"/>
                <a:gd name="connsiteY118" fmla="*/ 191588 h 3240709"/>
                <a:gd name="connsiteX119" fmla="*/ 52252 w 2246812"/>
                <a:gd name="connsiteY119" fmla="*/ 209006 h 3240709"/>
                <a:gd name="connsiteX120" fmla="*/ 17417 w 2246812"/>
                <a:gd name="connsiteY120" fmla="*/ 261257 h 3240709"/>
                <a:gd name="connsiteX121" fmla="*/ 0 w 2246812"/>
                <a:gd name="connsiteY121" fmla="*/ 313508 h 3240709"/>
                <a:gd name="connsiteX122" fmla="*/ 26126 w 2246812"/>
                <a:gd name="connsiteY122" fmla="*/ 330926 h 3240709"/>
                <a:gd name="connsiteX123" fmla="*/ 43543 w 2246812"/>
                <a:gd name="connsiteY123" fmla="*/ 357051 h 3240709"/>
                <a:gd name="connsiteX124" fmla="*/ 69669 w 2246812"/>
                <a:gd name="connsiteY124" fmla="*/ 365760 h 3240709"/>
                <a:gd name="connsiteX125" fmla="*/ 87086 w 2246812"/>
                <a:gd name="connsiteY125" fmla="*/ 374468 h 324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2246812" h="3240709">
                  <a:moveTo>
                    <a:pt x="95794" y="313508"/>
                  </a:moveTo>
                  <a:lnTo>
                    <a:pt x="113212" y="365760"/>
                  </a:lnTo>
                  <a:cubicBezTo>
                    <a:pt x="116115" y="374469"/>
                    <a:pt x="117815" y="383675"/>
                    <a:pt x="121920" y="391886"/>
                  </a:cubicBezTo>
                  <a:cubicBezTo>
                    <a:pt x="133086" y="414219"/>
                    <a:pt x="142555" y="429050"/>
                    <a:pt x="148046" y="452846"/>
                  </a:cubicBezTo>
                  <a:cubicBezTo>
                    <a:pt x="154703" y="481691"/>
                    <a:pt x="147701" y="516248"/>
                    <a:pt x="165463" y="539931"/>
                  </a:cubicBezTo>
                  <a:cubicBezTo>
                    <a:pt x="174172" y="551543"/>
                    <a:pt x="184540" y="562078"/>
                    <a:pt x="191589" y="574766"/>
                  </a:cubicBezTo>
                  <a:cubicBezTo>
                    <a:pt x="199181" y="588431"/>
                    <a:pt x="202657" y="604023"/>
                    <a:pt x="209006" y="618308"/>
                  </a:cubicBezTo>
                  <a:cubicBezTo>
                    <a:pt x="214279" y="630171"/>
                    <a:pt x="221309" y="641211"/>
                    <a:pt x="226423" y="653143"/>
                  </a:cubicBezTo>
                  <a:cubicBezTo>
                    <a:pt x="230039" y="661580"/>
                    <a:pt x="232610" y="670442"/>
                    <a:pt x="235132" y="679268"/>
                  </a:cubicBezTo>
                  <a:cubicBezTo>
                    <a:pt x="238420" y="690776"/>
                    <a:pt x="239125" y="703102"/>
                    <a:pt x="243840" y="714103"/>
                  </a:cubicBezTo>
                  <a:cubicBezTo>
                    <a:pt x="285642" y="811643"/>
                    <a:pt x="235262" y="655683"/>
                    <a:pt x="278674" y="775063"/>
                  </a:cubicBezTo>
                  <a:cubicBezTo>
                    <a:pt x="285896" y="794924"/>
                    <a:pt x="288870" y="816162"/>
                    <a:pt x="296092" y="836023"/>
                  </a:cubicBezTo>
                  <a:cubicBezTo>
                    <a:pt x="300529" y="848223"/>
                    <a:pt x="308237" y="858994"/>
                    <a:pt x="313509" y="870857"/>
                  </a:cubicBezTo>
                  <a:cubicBezTo>
                    <a:pt x="319858" y="885142"/>
                    <a:pt x="323935" y="900418"/>
                    <a:pt x="330926" y="914400"/>
                  </a:cubicBezTo>
                  <a:cubicBezTo>
                    <a:pt x="355925" y="964398"/>
                    <a:pt x="371701" y="967053"/>
                    <a:pt x="391886" y="1027611"/>
                  </a:cubicBezTo>
                  <a:cubicBezTo>
                    <a:pt x="409544" y="1080588"/>
                    <a:pt x="389071" y="1026806"/>
                    <a:pt x="418012" y="1079863"/>
                  </a:cubicBezTo>
                  <a:cubicBezTo>
                    <a:pt x="430445" y="1102656"/>
                    <a:pt x="441235" y="1126308"/>
                    <a:pt x="452846" y="1149531"/>
                  </a:cubicBezTo>
                  <a:cubicBezTo>
                    <a:pt x="458652" y="1161143"/>
                    <a:pt x="466158" y="1172050"/>
                    <a:pt x="470263" y="1184366"/>
                  </a:cubicBezTo>
                  <a:cubicBezTo>
                    <a:pt x="476069" y="1201783"/>
                    <a:pt x="479470" y="1220196"/>
                    <a:pt x="487680" y="1236617"/>
                  </a:cubicBezTo>
                  <a:cubicBezTo>
                    <a:pt x="497041" y="1255340"/>
                    <a:pt x="514740" y="1269433"/>
                    <a:pt x="522514" y="1288868"/>
                  </a:cubicBezTo>
                  <a:cubicBezTo>
                    <a:pt x="528320" y="1303382"/>
                    <a:pt x="532446" y="1318687"/>
                    <a:pt x="539932" y="1332411"/>
                  </a:cubicBezTo>
                  <a:cubicBezTo>
                    <a:pt x="549956" y="1350788"/>
                    <a:pt x="563996" y="1366713"/>
                    <a:pt x="574766" y="1384663"/>
                  </a:cubicBezTo>
                  <a:cubicBezTo>
                    <a:pt x="583475" y="1399177"/>
                    <a:pt x="591503" y="1414122"/>
                    <a:pt x="600892" y="1428206"/>
                  </a:cubicBezTo>
                  <a:cubicBezTo>
                    <a:pt x="608943" y="1440282"/>
                    <a:pt x="618581" y="1451229"/>
                    <a:pt x="627017" y="1463040"/>
                  </a:cubicBezTo>
                  <a:cubicBezTo>
                    <a:pt x="643768" y="1486491"/>
                    <a:pt x="655310" y="1507292"/>
                    <a:pt x="670560" y="1532708"/>
                  </a:cubicBezTo>
                  <a:cubicBezTo>
                    <a:pt x="687427" y="1600175"/>
                    <a:pt x="671559" y="1556649"/>
                    <a:pt x="740229" y="1645920"/>
                  </a:cubicBezTo>
                  <a:cubicBezTo>
                    <a:pt x="749078" y="1657424"/>
                    <a:pt x="758662" y="1668446"/>
                    <a:pt x="766354" y="1680754"/>
                  </a:cubicBezTo>
                  <a:cubicBezTo>
                    <a:pt x="780868" y="1703977"/>
                    <a:pt x="790532" y="1731059"/>
                    <a:pt x="809897" y="1750423"/>
                  </a:cubicBezTo>
                  <a:cubicBezTo>
                    <a:pt x="852133" y="1792658"/>
                    <a:pt x="835623" y="1771594"/>
                    <a:pt x="862149" y="1811383"/>
                  </a:cubicBezTo>
                  <a:cubicBezTo>
                    <a:pt x="882361" y="1872020"/>
                    <a:pt x="856399" y="1807114"/>
                    <a:pt x="888274" y="1854926"/>
                  </a:cubicBezTo>
                  <a:cubicBezTo>
                    <a:pt x="895475" y="1865728"/>
                    <a:pt x="899251" y="1878489"/>
                    <a:pt x="905692" y="1889760"/>
                  </a:cubicBezTo>
                  <a:cubicBezTo>
                    <a:pt x="910885" y="1898847"/>
                    <a:pt x="917303" y="1907177"/>
                    <a:pt x="923109" y="1915886"/>
                  </a:cubicBezTo>
                  <a:cubicBezTo>
                    <a:pt x="935571" y="1953272"/>
                    <a:pt x="938722" y="1970936"/>
                    <a:pt x="957943" y="2002971"/>
                  </a:cubicBezTo>
                  <a:cubicBezTo>
                    <a:pt x="968713" y="2020921"/>
                    <a:pt x="981166" y="2037806"/>
                    <a:pt x="992777" y="2055223"/>
                  </a:cubicBezTo>
                  <a:cubicBezTo>
                    <a:pt x="998583" y="2063931"/>
                    <a:pt x="1002793" y="2073947"/>
                    <a:pt x="1010194" y="2081348"/>
                  </a:cubicBezTo>
                  <a:cubicBezTo>
                    <a:pt x="1024708" y="2095862"/>
                    <a:pt x="1042351" y="2107812"/>
                    <a:pt x="1053737" y="2124891"/>
                  </a:cubicBezTo>
                  <a:cubicBezTo>
                    <a:pt x="1059543" y="2133600"/>
                    <a:pt x="1066473" y="2141656"/>
                    <a:pt x="1071154" y="2151017"/>
                  </a:cubicBezTo>
                  <a:cubicBezTo>
                    <a:pt x="1075259" y="2159228"/>
                    <a:pt x="1075308" y="2169173"/>
                    <a:pt x="1079863" y="2177143"/>
                  </a:cubicBezTo>
                  <a:cubicBezTo>
                    <a:pt x="1087064" y="2189745"/>
                    <a:pt x="1097280" y="2200366"/>
                    <a:pt x="1105989" y="2211977"/>
                  </a:cubicBezTo>
                  <a:cubicBezTo>
                    <a:pt x="1108892" y="2220686"/>
                    <a:pt x="1109605" y="2230465"/>
                    <a:pt x="1114697" y="2238103"/>
                  </a:cubicBezTo>
                  <a:cubicBezTo>
                    <a:pt x="1151241" y="2292918"/>
                    <a:pt x="1134002" y="2235998"/>
                    <a:pt x="1149532" y="2290354"/>
                  </a:cubicBezTo>
                  <a:cubicBezTo>
                    <a:pt x="1178218" y="2390757"/>
                    <a:pt x="1128788" y="2229496"/>
                    <a:pt x="1166949" y="2394857"/>
                  </a:cubicBezTo>
                  <a:cubicBezTo>
                    <a:pt x="1170464" y="2410089"/>
                    <a:pt x="1180338" y="2423295"/>
                    <a:pt x="1184366" y="2438400"/>
                  </a:cubicBezTo>
                  <a:cubicBezTo>
                    <a:pt x="1191994" y="2467004"/>
                    <a:pt x="1195126" y="2496641"/>
                    <a:pt x="1201783" y="2525486"/>
                  </a:cubicBezTo>
                  <a:cubicBezTo>
                    <a:pt x="1203847" y="2534430"/>
                    <a:pt x="1207197" y="2543043"/>
                    <a:pt x="1210492" y="2551611"/>
                  </a:cubicBezTo>
                  <a:cubicBezTo>
                    <a:pt x="1221715" y="2580792"/>
                    <a:pt x="1235440" y="2609036"/>
                    <a:pt x="1245326" y="2638697"/>
                  </a:cubicBezTo>
                  <a:cubicBezTo>
                    <a:pt x="1248229" y="2647406"/>
                    <a:pt x="1250306" y="2656435"/>
                    <a:pt x="1254034" y="2664823"/>
                  </a:cubicBezTo>
                  <a:cubicBezTo>
                    <a:pt x="1274570" y="2711028"/>
                    <a:pt x="1274879" y="2709153"/>
                    <a:pt x="1297577" y="2743200"/>
                  </a:cubicBezTo>
                  <a:cubicBezTo>
                    <a:pt x="1314768" y="2811959"/>
                    <a:pt x="1292638" y="2744006"/>
                    <a:pt x="1341120" y="2821577"/>
                  </a:cubicBezTo>
                  <a:cubicBezTo>
                    <a:pt x="1345985" y="2829361"/>
                    <a:pt x="1345724" y="2839492"/>
                    <a:pt x="1349829" y="2847703"/>
                  </a:cubicBezTo>
                  <a:cubicBezTo>
                    <a:pt x="1354510" y="2857064"/>
                    <a:pt x="1362053" y="2864741"/>
                    <a:pt x="1367246" y="2873828"/>
                  </a:cubicBezTo>
                  <a:cubicBezTo>
                    <a:pt x="1373687" y="2885100"/>
                    <a:pt x="1379549" y="2896731"/>
                    <a:pt x="1384663" y="2908663"/>
                  </a:cubicBezTo>
                  <a:cubicBezTo>
                    <a:pt x="1388279" y="2917100"/>
                    <a:pt x="1388649" y="2926917"/>
                    <a:pt x="1393372" y="2934788"/>
                  </a:cubicBezTo>
                  <a:cubicBezTo>
                    <a:pt x="1397596" y="2941829"/>
                    <a:pt x="1406235" y="2945374"/>
                    <a:pt x="1410789" y="2952206"/>
                  </a:cubicBezTo>
                  <a:cubicBezTo>
                    <a:pt x="1417990" y="2963008"/>
                    <a:pt x="1421326" y="2976031"/>
                    <a:pt x="1428206" y="2987040"/>
                  </a:cubicBezTo>
                  <a:cubicBezTo>
                    <a:pt x="1435899" y="2999348"/>
                    <a:pt x="1446009" y="3009983"/>
                    <a:pt x="1454332" y="3021874"/>
                  </a:cubicBezTo>
                  <a:cubicBezTo>
                    <a:pt x="1466336" y="3039023"/>
                    <a:pt x="1472420" y="3061566"/>
                    <a:pt x="1489166" y="3074126"/>
                  </a:cubicBezTo>
                  <a:cubicBezTo>
                    <a:pt x="1512389" y="3091543"/>
                    <a:pt x="1534681" y="3110275"/>
                    <a:pt x="1558834" y="3126377"/>
                  </a:cubicBezTo>
                  <a:cubicBezTo>
                    <a:pt x="1567543" y="3132183"/>
                    <a:pt x="1577013" y="3136983"/>
                    <a:pt x="1584960" y="3143794"/>
                  </a:cubicBezTo>
                  <a:cubicBezTo>
                    <a:pt x="1597428" y="3154481"/>
                    <a:pt x="1607436" y="3167815"/>
                    <a:pt x="1619794" y="3178628"/>
                  </a:cubicBezTo>
                  <a:cubicBezTo>
                    <a:pt x="1625051" y="3183228"/>
                    <a:pt x="1669918" y="3216753"/>
                    <a:pt x="1680754" y="3222171"/>
                  </a:cubicBezTo>
                  <a:cubicBezTo>
                    <a:pt x="1693250" y="3228419"/>
                    <a:pt x="1730549" y="3236797"/>
                    <a:pt x="1741714" y="3239588"/>
                  </a:cubicBezTo>
                  <a:cubicBezTo>
                    <a:pt x="1762034" y="3236685"/>
                    <a:pt x="1784654" y="3240709"/>
                    <a:pt x="1802674" y="3230880"/>
                  </a:cubicBezTo>
                  <a:cubicBezTo>
                    <a:pt x="1818992" y="3221979"/>
                    <a:pt x="1824366" y="3200480"/>
                    <a:pt x="1837509" y="3187337"/>
                  </a:cubicBezTo>
                  <a:cubicBezTo>
                    <a:pt x="1844910" y="3179936"/>
                    <a:pt x="1854926" y="3175726"/>
                    <a:pt x="1863634" y="3169920"/>
                  </a:cubicBezTo>
                  <a:cubicBezTo>
                    <a:pt x="1881880" y="3096941"/>
                    <a:pt x="1858704" y="3164253"/>
                    <a:pt x="1889760" y="3117668"/>
                  </a:cubicBezTo>
                  <a:cubicBezTo>
                    <a:pt x="1908231" y="3089961"/>
                    <a:pt x="1909505" y="3069469"/>
                    <a:pt x="1924594" y="3039291"/>
                  </a:cubicBezTo>
                  <a:cubicBezTo>
                    <a:pt x="1929275" y="3029930"/>
                    <a:pt x="1936206" y="3021874"/>
                    <a:pt x="1942012" y="3013166"/>
                  </a:cubicBezTo>
                  <a:cubicBezTo>
                    <a:pt x="1964096" y="2902739"/>
                    <a:pt x="1934503" y="3021976"/>
                    <a:pt x="1968137" y="2943497"/>
                  </a:cubicBezTo>
                  <a:cubicBezTo>
                    <a:pt x="1981532" y="2912243"/>
                    <a:pt x="1973144" y="2898214"/>
                    <a:pt x="1985554" y="2865120"/>
                  </a:cubicBezTo>
                  <a:cubicBezTo>
                    <a:pt x="1989229" y="2855320"/>
                    <a:pt x="1997166" y="2847703"/>
                    <a:pt x="2002972" y="2838994"/>
                  </a:cubicBezTo>
                  <a:cubicBezTo>
                    <a:pt x="2005875" y="2827383"/>
                    <a:pt x="2008392" y="2815668"/>
                    <a:pt x="2011680" y="2804160"/>
                  </a:cubicBezTo>
                  <a:cubicBezTo>
                    <a:pt x="2014202" y="2795333"/>
                    <a:pt x="2019176" y="2787133"/>
                    <a:pt x="2020389" y="2778034"/>
                  </a:cubicBezTo>
                  <a:cubicBezTo>
                    <a:pt x="2039330" y="2635972"/>
                    <a:pt x="2015555" y="2714153"/>
                    <a:pt x="2037806" y="2647406"/>
                  </a:cubicBezTo>
                  <a:cubicBezTo>
                    <a:pt x="2040709" y="2615474"/>
                    <a:pt x="2041243" y="2583238"/>
                    <a:pt x="2046514" y="2551611"/>
                  </a:cubicBezTo>
                  <a:cubicBezTo>
                    <a:pt x="2049988" y="2530765"/>
                    <a:pt x="2061681" y="2511664"/>
                    <a:pt x="2063932" y="2490651"/>
                  </a:cubicBezTo>
                  <a:cubicBezTo>
                    <a:pt x="2070434" y="2429969"/>
                    <a:pt x="2068132" y="2368633"/>
                    <a:pt x="2072640" y="2307771"/>
                  </a:cubicBezTo>
                  <a:cubicBezTo>
                    <a:pt x="2073944" y="2290162"/>
                    <a:pt x="2079015" y="2273022"/>
                    <a:pt x="2081349" y="2255520"/>
                  </a:cubicBezTo>
                  <a:cubicBezTo>
                    <a:pt x="2084823" y="2229464"/>
                    <a:pt x="2086340" y="2203165"/>
                    <a:pt x="2090057" y="2177143"/>
                  </a:cubicBezTo>
                  <a:cubicBezTo>
                    <a:pt x="2092150" y="2162490"/>
                    <a:pt x="2096118" y="2148163"/>
                    <a:pt x="2098766" y="2133600"/>
                  </a:cubicBezTo>
                  <a:cubicBezTo>
                    <a:pt x="2101925" y="2116227"/>
                    <a:pt x="2104011" y="2098663"/>
                    <a:pt x="2107474" y="2081348"/>
                  </a:cubicBezTo>
                  <a:cubicBezTo>
                    <a:pt x="2109821" y="2069612"/>
                    <a:pt x="2114215" y="2058320"/>
                    <a:pt x="2116183" y="2046514"/>
                  </a:cubicBezTo>
                  <a:cubicBezTo>
                    <a:pt x="2132916" y="1946122"/>
                    <a:pt x="2112136" y="2008737"/>
                    <a:pt x="2142309" y="1933303"/>
                  </a:cubicBezTo>
                  <a:cubicBezTo>
                    <a:pt x="2148115" y="1892663"/>
                    <a:pt x="2149769" y="1851210"/>
                    <a:pt x="2159726" y="1811383"/>
                  </a:cubicBezTo>
                  <a:cubicBezTo>
                    <a:pt x="2174363" y="1752834"/>
                    <a:pt x="2180410" y="1738801"/>
                    <a:pt x="2185852" y="1680754"/>
                  </a:cubicBezTo>
                  <a:cubicBezTo>
                    <a:pt x="2192648" y="1608269"/>
                    <a:pt x="2195778" y="1535457"/>
                    <a:pt x="2203269" y="1463040"/>
                  </a:cubicBezTo>
                  <a:cubicBezTo>
                    <a:pt x="2204501" y="1451135"/>
                    <a:pt x="2209630" y="1439942"/>
                    <a:pt x="2211977" y="1428206"/>
                  </a:cubicBezTo>
                  <a:cubicBezTo>
                    <a:pt x="2215440" y="1410891"/>
                    <a:pt x="2218788" y="1393509"/>
                    <a:pt x="2220686" y="1375954"/>
                  </a:cubicBezTo>
                  <a:cubicBezTo>
                    <a:pt x="2230404" y="1286069"/>
                    <a:pt x="2246812" y="1105988"/>
                    <a:pt x="2246812" y="1105988"/>
                  </a:cubicBezTo>
                  <a:cubicBezTo>
                    <a:pt x="2243909" y="1042125"/>
                    <a:pt x="2242826" y="978154"/>
                    <a:pt x="2238103" y="914400"/>
                  </a:cubicBezTo>
                  <a:cubicBezTo>
                    <a:pt x="2237010" y="899639"/>
                    <a:pt x="2231645" y="885487"/>
                    <a:pt x="2229394" y="870857"/>
                  </a:cubicBezTo>
                  <a:cubicBezTo>
                    <a:pt x="2225835" y="847725"/>
                    <a:pt x="2223779" y="824386"/>
                    <a:pt x="2220686" y="801188"/>
                  </a:cubicBezTo>
                  <a:cubicBezTo>
                    <a:pt x="2214217" y="752671"/>
                    <a:pt x="2208574" y="709498"/>
                    <a:pt x="2194560" y="661851"/>
                  </a:cubicBezTo>
                  <a:cubicBezTo>
                    <a:pt x="2187562" y="638057"/>
                    <a:pt x="2176627" y="615592"/>
                    <a:pt x="2168434" y="592183"/>
                  </a:cubicBezTo>
                  <a:cubicBezTo>
                    <a:pt x="2156304" y="557526"/>
                    <a:pt x="2146294" y="522135"/>
                    <a:pt x="2133600" y="487680"/>
                  </a:cubicBezTo>
                  <a:cubicBezTo>
                    <a:pt x="2125957" y="466936"/>
                    <a:pt x="2114465" y="447693"/>
                    <a:pt x="2107474" y="426720"/>
                  </a:cubicBezTo>
                  <a:cubicBezTo>
                    <a:pt x="2097008" y="395321"/>
                    <a:pt x="2091221" y="362517"/>
                    <a:pt x="2081349" y="330926"/>
                  </a:cubicBezTo>
                  <a:cubicBezTo>
                    <a:pt x="2062361" y="270165"/>
                    <a:pt x="2063870" y="300291"/>
                    <a:pt x="2037806" y="235131"/>
                  </a:cubicBezTo>
                  <a:cubicBezTo>
                    <a:pt x="2033361" y="224018"/>
                    <a:pt x="2033812" y="211298"/>
                    <a:pt x="2029097" y="200297"/>
                  </a:cubicBezTo>
                  <a:cubicBezTo>
                    <a:pt x="2024974" y="190677"/>
                    <a:pt x="2016873" y="183258"/>
                    <a:pt x="2011680" y="174171"/>
                  </a:cubicBezTo>
                  <a:cubicBezTo>
                    <a:pt x="2002574" y="158235"/>
                    <a:pt x="1990990" y="127355"/>
                    <a:pt x="1976846" y="113211"/>
                  </a:cubicBezTo>
                  <a:cubicBezTo>
                    <a:pt x="1969445" y="105810"/>
                    <a:pt x="1959807" y="100987"/>
                    <a:pt x="1950720" y="95794"/>
                  </a:cubicBezTo>
                  <a:cubicBezTo>
                    <a:pt x="1926763" y="82104"/>
                    <a:pt x="1898005" y="70292"/>
                    <a:pt x="1872343" y="60960"/>
                  </a:cubicBezTo>
                  <a:cubicBezTo>
                    <a:pt x="1790143" y="31069"/>
                    <a:pt x="1850920" y="53427"/>
                    <a:pt x="1776549" y="34834"/>
                  </a:cubicBezTo>
                  <a:cubicBezTo>
                    <a:pt x="1756047" y="29708"/>
                    <a:pt x="1736488" y="20552"/>
                    <a:pt x="1715589" y="17417"/>
                  </a:cubicBezTo>
                  <a:cubicBezTo>
                    <a:pt x="1678159" y="11802"/>
                    <a:pt x="1640055" y="12296"/>
                    <a:pt x="1602377" y="8708"/>
                  </a:cubicBezTo>
                  <a:cubicBezTo>
                    <a:pt x="1579079" y="6489"/>
                    <a:pt x="1555932" y="2903"/>
                    <a:pt x="1532709" y="0"/>
                  </a:cubicBezTo>
                  <a:cubicBezTo>
                    <a:pt x="1471749" y="2903"/>
                    <a:pt x="1410664" y="3841"/>
                    <a:pt x="1349829" y="8708"/>
                  </a:cubicBezTo>
                  <a:cubicBezTo>
                    <a:pt x="1337898" y="9662"/>
                    <a:pt x="1326824" y="15597"/>
                    <a:pt x="1314994" y="17417"/>
                  </a:cubicBezTo>
                  <a:cubicBezTo>
                    <a:pt x="1289013" y="21414"/>
                    <a:pt x="1262743" y="23223"/>
                    <a:pt x="1236617" y="26126"/>
                  </a:cubicBezTo>
                  <a:cubicBezTo>
                    <a:pt x="1178035" y="40771"/>
                    <a:pt x="1182572" y="40620"/>
                    <a:pt x="1097280" y="52251"/>
                  </a:cubicBezTo>
                  <a:cubicBezTo>
                    <a:pt x="1068374" y="56193"/>
                    <a:pt x="1039223" y="58057"/>
                    <a:pt x="1010194" y="60960"/>
                  </a:cubicBezTo>
                  <a:cubicBezTo>
                    <a:pt x="932159" y="80468"/>
                    <a:pt x="979740" y="70813"/>
                    <a:pt x="836023" y="78377"/>
                  </a:cubicBezTo>
                  <a:cubicBezTo>
                    <a:pt x="630324" y="89204"/>
                    <a:pt x="569336" y="89232"/>
                    <a:pt x="339634" y="95794"/>
                  </a:cubicBezTo>
                  <a:cubicBezTo>
                    <a:pt x="233534" y="117015"/>
                    <a:pt x="365399" y="88769"/>
                    <a:pt x="243840" y="121920"/>
                  </a:cubicBezTo>
                  <a:cubicBezTo>
                    <a:pt x="229560" y="125814"/>
                    <a:pt x="214746" y="127417"/>
                    <a:pt x="200297" y="130628"/>
                  </a:cubicBezTo>
                  <a:cubicBezTo>
                    <a:pt x="188613" y="133224"/>
                    <a:pt x="176927" y="135898"/>
                    <a:pt x="165463" y="139337"/>
                  </a:cubicBezTo>
                  <a:cubicBezTo>
                    <a:pt x="147878" y="144613"/>
                    <a:pt x="113212" y="156754"/>
                    <a:pt x="113212" y="156754"/>
                  </a:cubicBezTo>
                  <a:cubicBezTo>
                    <a:pt x="71147" y="198817"/>
                    <a:pt x="124610" y="147634"/>
                    <a:pt x="69669" y="191588"/>
                  </a:cubicBezTo>
                  <a:cubicBezTo>
                    <a:pt x="63258" y="196717"/>
                    <a:pt x="58058" y="203200"/>
                    <a:pt x="52252" y="209006"/>
                  </a:cubicBezTo>
                  <a:cubicBezTo>
                    <a:pt x="23438" y="295440"/>
                    <a:pt x="71782" y="163400"/>
                    <a:pt x="17417" y="261257"/>
                  </a:cubicBezTo>
                  <a:cubicBezTo>
                    <a:pt x="8501" y="277306"/>
                    <a:pt x="0" y="313508"/>
                    <a:pt x="0" y="313508"/>
                  </a:cubicBezTo>
                  <a:cubicBezTo>
                    <a:pt x="8709" y="319314"/>
                    <a:pt x="18725" y="323525"/>
                    <a:pt x="26126" y="330926"/>
                  </a:cubicBezTo>
                  <a:cubicBezTo>
                    <a:pt x="33527" y="338327"/>
                    <a:pt x="35370" y="350513"/>
                    <a:pt x="43543" y="357051"/>
                  </a:cubicBezTo>
                  <a:cubicBezTo>
                    <a:pt x="50711" y="362786"/>
                    <a:pt x="61146" y="362351"/>
                    <a:pt x="69669" y="365760"/>
                  </a:cubicBezTo>
                  <a:cubicBezTo>
                    <a:pt x="75696" y="368171"/>
                    <a:pt x="81280" y="371565"/>
                    <a:pt x="87086" y="374468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7624" y="6093296"/>
              <a:ext cx="241200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dirty="0" smtClean="0">
                  <a:solidFill>
                    <a:srgbClr val="FF0000"/>
                  </a:solidFill>
                </a:rPr>
                <a:t>local configuration ([t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8</a:t>
              </a:r>
              <a:r>
                <a:rPr lang="en-US" dirty="0" smtClean="0">
                  <a:solidFill>
                    <a:srgbClr val="FF0000"/>
                  </a:solidFill>
                </a:rPr>
                <a:t>])</a:t>
              </a:r>
              <a:endParaRPr lang="he-IL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821</Words>
  <Application>Microsoft Office PowerPoint</Application>
  <PresentationFormat>‫הצגה על המסך (4:3)</PresentationFormat>
  <Paragraphs>111</Paragraphs>
  <Slides>25</Slides>
  <Notes>0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A Novel Method For Fast Model Checking  Project Report</vt:lpstr>
      <vt:lpstr>The State Explosion Problem</vt:lpstr>
      <vt:lpstr>State Space Representation</vt:lpstr>
      <vt:lpstr> Petri Net Components</vt:lpstr>
      <vt:lpstr>Petri Nets And Concurrency</vt:lpstr>
      <vt:lpstr>The Dining Philosophers Problem</vt:lpstr>
      <vt:lpstr> Truth Table Encoding </vt:lpstr>
      <vt:lpstr>Boolean Network Encoding</vt:lpstr>
      <vt:lpstr>Unfolding of a Network</vt:lpstr>
      <vt:lpstr> Causal, Conflict</vt:lpstr>
      <vt:lpstr>Finite Unfolding</vt:lpstr>
      <vt:lpstr>Cutoff Points</vt:lpstr>
      <vt:lpstr>Sketch of the Proof</vt:lpstr>
      <vt:lpstr>Unfolding Dining Philosophers</vt:lpstr>
      <vt:lpstr>McMillan’s Criterion is Not Strict Enough</vt:lpstr>
      <vt:lpstr>Improved Cutoff Criterion – Esparza Et Al.</vt:lpstr>
      <vt:lpstr>Selecting Concurrent Places is NP-Complete</vt:lpstr>
      <vt:lpstr>The Effect of Read Arcs</vt:lpstr>
      <vt:lpstr>An Improved Method For The Reachability Problem</vt:lpstr>
      <vt:lpstr>Randomized Cutoff Criterion</vt:lpstr>
      <vt:lpstr>Analysis Of Random Criterion</vt:lpstr>
      <vt:lpstr>Smaller Slices Of The Unfolding</vt:lpstr>
      <vt:lpstr>שקופית 23</vt:lpstr>
      <vt:lpstr>Algorithm Parameters For Different Network Sizes</vt:lpstr>
      <vt:lpstr>Asynchronous Cellular Automaton</vt:lpstr>
    </vt:vector>
  </TitlesOfParts>
  <Company>School of 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Method For Fast Model Checking  Project Report</dc:title>
  <dc:creator>guykarle</dc:creator>
  <cp:lastModifiedBy>גיא</cp:lastModifiedBy>
  <cp:revision>120</cp:revision>
  <dcterms:created xsi:type="dcterms:W3CDTF">2011-07-31T11:23:22Z</dcterms:created>
  <dcterms:modified xsi:type="dcterms:W3CDTF">2011-08-02T13:02:26Z</dcterms:modified>
</cp:coreProperties>
</file>